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781738D-4448-4AF1-B9DA-02F86856D2D1}">
  <a:tblStyle styleId="{1781738D-4448-4AF1-B9DA-02F86856D2D1}"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Montserrat-regular.fntdata"/><Relationship Id="rId21" Type="http://schemas.openxmlformats.org/officeDocument/2006/relationships/slide" Target="slides/slide15.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jp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6f980f9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980f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c6f980f91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c6f980f9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c6f980f91_0_10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c6f980f91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chemeClr val="lt1"/>
              </a:buClr>
              <a:buSzPts val="1600"/>
              <a:buFont typeface="Lato"/>
              <a:buChar char="●"/>
            </a:pPr>
            <a:r>
              <a:rPr lang="en" sz="2100">
                <a:solidFill>
                  <a:schemeClr val="lt1"/>
                </a:solidFill>
                <a:latin typeface="Lato"/>
                <a:ea typeface="Lato"/>
                <a:cs typeface="Lato"/>
                <a:sym typeface="Lato"/>
              </a:rPr>
              <a:t>Pre Launch -engage audience, social media</a:t>
            </a:r>
            <a:endParaRPr sz="2100">
              <a:solidFill>
                <a:schemeClr val="lt1"/>
              </a:solidFill>
              <a:latin typeface="Lato"/>
              <a:ea typeface="Lato"/>
              <a:cs typeface="Lato"/>
              <a:sym typeface="Lato"/>
            </a:endParaRPr>
          </a:p>
          <a:p>
            <a:pPr indent="-361950" lvl="0" marL="457200" rtl="0" algn="l">
              <a:lnSpc>
                <a:spcPct val="115000"/>
              </a:lnSpc>
              <a:spcBef>
                <a:spcPts val="0"/>
              </a:spcBef>
              <a:spcAft>
                <a:spcPts val="0"/>
              </a:spcAft>
              <a:buClr>
                <a:schemeClr val="lt1"/>
              </a:buClr>
              <a:buSzPts val="2100"/>
              <a:buFont typeface="Lato"/>
              <a:buChar char="●"/>
            </a:pPr>
            <a:r>
              <a:rPr lang="en" sz="2100">
                <a:solidFill>
                  <a:schemeClr val="lt1"/>
                </a:solidFill>
                <a:latin typeface="Lato"/>
                <a:ea typeface="Lato"/>
                <a:cs typeface="Lato"/>
                <a:sym typeface="Lato"/>
              </a:rPr>
              <a:t>During launch -app review, billboards, radio, </a:t>
            </a:r>
            <a:endParaRPr sz="2100">
              <a:solidFill>
                <a:schemeClr val="lt1"/>
              </a:solidFill>
              <a:latin typeface="Lato"/>
              <a:ea typeface="Lato"/>
              <a:cs typeface="Lato"/>
              <a:sym typeface="Lato"/>
            </a:endParaRPr>
          </a:p>
          <a:p>
            <a:pPr indent="-361950" lvl="0" marL="457200" rtl="0" algn="l">
              <a:lnSpc>
                <a:spcPct val="115000"/>
              </a:lnSpc>
              <a:spcBef>
                <a:spcPts val="0"/>
              </a:spcBef>
              <a:spcAft>
                <a:spcPts val="0"/>
              </a:spcAft>
              <a:buClr>
                <a:schemeClr val="lt1"/>
              </a:buClr>
              <a:buSzPts val="2100"/>
              <a:buFont typeface="Lato"/>
              <a:buChar char="●"/>
            </a:pPr>
            <a:r>
              <a:rPr lang="en" sz="2100">
                <a:solidFill>
                  <a:schemeClr val="lt1"/>
                </a:solidFill>
                <a:latin typeface="Lato"/>
                <a:ea typeface="Lato"/>
                <a:cs typeface="Lato"/>
                <a:sym typeface="Lato"/>
              </a:rPr>
              <a:t>Post launch -data release</a:t>
            </a:r>
            <a:endParaRPr sz="2100">
              <a:solidFill>
                <a:schemeClr val="lt1"/>
              </a:solidFill>
              <a:latin typeface="Lato"/>
              <a:ea typeface="Lato"/>
              <a:cs typeface="Lato"/>
              <a:sym typeface="Lato"/>
            </a:endParaRPr>
          </a:p>
          <a:p>
            <a:pPr indent="-361950" lvl="0" marL="457200" rtl="0" algn="l">
              <a:lnSpc>
                <a:spcPct val="115000"/>
              </a:lnSpc>
              <a:spcBef>
                <a:spcPts val="0"/>
              </a:spcBef>
              <a:spcAft>
                <a:spcPts val="0"/>
              </a:spcAft>
              <a:buClr>
                <a:schemeClr val="lt1"/>
              </a:buClr>
              <a:buSzPts val="2100"/>
              <a:buFont typeface="Lato"/>
              <a:buChar char="●"/>
            </a:pPr>
            <a:r>
              <a:rPr lang="en" sz="2100">
                <a:solidFill>
                  <a:schemeClr val="lt1"/>
                </a:solidFill>
                <a:latin typeface="Lato"/>
                <a:ea typeface="Lato"/>
                <a:cs typeface="Lato"/>
                <a:sym typeface="Lato"/>
              </a:rPr>
              <a:t>Growth Range #5,6,7</a:t>
            </a:r>
            <a:endParaRPr sz="2100">
              <a:solidFill>
                <a:schemeClr val="lt1"/>
              </a:solidFill>
              <a:latin typeface="Lato"/>
              <a:ea typeface="Lato"/>
              <a:cs typeface="Lato"/>
              <a:sym typeface="Lato"/>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c78fca187f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c78fca187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c920013480_2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c920013480_2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c78fca187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c78fca187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c78fca187f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c78fca187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c78fca187f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c78fca187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78fca187f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78fca187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c6f980f91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c6f980f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c6f980f91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c6f980f9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c920013480_19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c920013480_1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c78fca187f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c78fca187f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c78fca187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c78fca187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c78fca187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c78fca187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435400"/>
            <a:ext cx="5017500" cy="1731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rial"/>
                <a:ea typeface="Arial"/>
                <a:cs typeface="Arial"/>
                <a:sym typeface="Arial"/>
              </a:rPr>
              <a:t>Smart City Shreveport App Proposal</a:t>
            </a:r>
            <a:endParaRPr>
              <a:latin typeface="Arial"/>
              <a:ea typeface="Arial"/>
              <a:cs typeface="Arial"/>
              <a:sym typeface="Arial"/>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March 22, 2021</a:t>
            </a:r>
            <a:endParaRPr/>
          </a:p>
        </p:txBody>
      </p:sp>
      <p:pic>
        <p:nvPicPr>
          <p:cNvPr id="136" name="Google Shape;136;p13"/>
          <p:cNvPicPr preferRelativeResize="0"/>
          <p:nvPr/>
        </p:nvPicPr>
        <p:blipFill>
          <a:blip r:embed="rId3">
            <a:alphaModFix/>
          </a:blip>
          <a:stretch>
            <a:fillRect/>
          </a:stretch>
        </p:blipFill>
        <p:spPr>
          <a:xfrm>
            <a:off x="152400" y="3309700"/>
            <a:ext cx="3362801" cy="1681400"/>
          </a:xfrm>
          <a:prstGeom prst="rect">
            <a:avLst/>
          </a:prstGeom>
          <a:noFill/>
          <a:ln>
            <a:noFill/>
          </a:ln>
        </p:spPr>
      </p:pic>
      <p:sp>
        <p:nvSpPr>
          <p:cNvPr id="137" name="Google Shape;137;p13"/>
          <p:cNvSpPr txBox="1"/>
          <p:nvPr/>
        </p:nvSpPr>
        <p:spPr>
          <a:xfrm>
            <a:off x="3577100" y="2419350"/>
            <a:ext cx="37719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Montserrat"/>
                <a:ea typeface="Montserrat"/>
                <a:cs typeface="Montserrat"/>
                <a:sym typeface="Montserrat"/>
              </a:rPr>
              <a:t>By: </a:t>
            </a:r>
            <a:endParaRPr sz="1700">
              <a:solidFill>
                <a:schemeClr val="lt1"/>
              </a:solidFill>
              <a:latin typeface="Montserrat"/>
              <a:ea typeface="Montserrat"/>
              <a:cs typeface="Montserrat"/>
              <a:sym typeface="Montserrat"/>
            </a:endParaRPr>
          </a:p>
          <a:p>
            <a:pPr indent="0" lvl="0" marL="0" rtl="0" algn="l">
              <a:spcBef>
                <a:spcPts val="0"/>
              </a:spcBef>
              <a:spcAft>
                <a:spcPts val="0"/>
              </a:spcAft>
              <a:buNone/>
            </a:pPr>
            <a:r>
              <a:rPr lang="en" sz="1700">
                <a:solidFill>
                  <a:schemeClr val="lt1"/>
                </a:solidFill>
                <a:latin typeface="Montserrat"/>
                <a:ea typeface="Montserrat"/>
                <a:cs typeface="Montserrat"/>
                <a:sym typeface="Montserrat"/>
              </a:rPr>
              <a:t>Sarah Hoffman, </a:t>
            </a:r>
            <a:r>
              <a:rPr lang="en" sz="1700">
                <a:solidFill>
                  <a:schemeClr val="lt1"/>
                </a:solidFill>
                <a:latin typeface="Montserrat"/>
                <a:ea typeface="Montserrat"/>
                <a:cs typeface="Montserrat"/>
                <a:sym typeface="Montserrat"/>
              </a:rPr>
              <a:t>Scottie </a:t>
            </a:r>
            <a:r>
              <a:rPr lang="en" sz="1700">
                <a:solidFill>
                  <a:schemeClr val="lt1"/>
                </a:solidFill>
                <a:latin typeface="Montserrat"/>
                <a:ea typeface="Montserrat"/>
                <a:cs typeface="Montserrat"/>
                <a:sym typeface="Montserrat"/>
              </a:rPr>
              <a:t>Horne, Aaliyah Phillips, Aparna Chellapilla, Pradhi Kohli</a:t>
            </a:r>
            <a:endParaRPr sz="1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2"/>
          <p:cNvSpPr txBox="1"/>
          <p:nvPr>
            <p:ph type="title"/>
          </p:nvPr>
        </p:nvSpPr>
        <p:spPr>
          <a:xfrm>
            <a:off x="558925" y="1733850"/>
            <a:ext cx="3167700" cy="1675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latin typeface="Arial"/>
                <a:ea typeface="Arial"/>
                <a:cs typeface="Arial"/>
                <a:sym typeface="Arial"/>
              </a:rPr>
              <a:t>Target Market</a:t>
            </a:r>
            <a:endParaRPr>
              <a:latin typeface="Arial"/>
              <a:ea typeface="Arial"/>
              <a:cs typeface="Arial"/>
              <a:sym typeface="Arial"/>
            </a:endParaRPr>
          </a:p>
        </p:txBody>
      </p:sp>
      <p:sp>
        <p:nvSpPr>
          <p:cNvPr id="215" name="Google Shape;215;p22"/>
          <p:cNvSpPr txBox="1"/>
          <p:nvPr>
            <p:ph idx="2" type="body"/>
          </p:nvPr>
        </p:nvSpPr>
        <p:spPr>
          <a:xfrm>
            <a:off x="3659125" y="618675"/>
            <a:ext cx="4892100" cy="4074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Arial"/>
              <a:buChar char="❖"/>
            </a:pPr>
            <a:r>
              <a:rPr lang="en" sz="1600">
                <a:latin typeface="Arial"/>
                <a:ea typeface="Arial"/>
                <a:cs typeface="Arial"/>
                <a:sym typeface="Arial"/>
              </a:rPr>
              <a:t>The Smart City App is a one stop  resource aimed at users searching for information on Local Restaurants , Hotels to stay,  Weather and happening places around the city </a:t>
            </a:r>
            <a:r>
              <a:rPr lang="en" sz="1600">
                <a:latin typeface="Arial"/>
                <a:ea typeface="Arial"/>
                <a:cs typeface="Arial"/>
                <a:sym typeface="Arial"/>
              </a:rPr>
              <a:t>with the latest information.</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This got your trip handled either in  your town or out of town. </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This site aims at connecting the services in your city and displaying them at a mouse  click! </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It can also highlight local businesses and  increase their profits when the services are available to the end-user easily.</a:t>
            </a:r>
            <a:endParaRPr sz="1600">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graphicFrame>
        <p:nvGraphicFramePr>
          <p:cNvPr id="220" name="Google Shape;220;p23"/>
          <p:cNvGraphicFramePr/>
          <p:nvPr/>
        </p:nvGraphicFramePr>
        <p:xfrm>
          <a:off x="484113" y="1215612"/>
          <a:ext cx="3000000" cy="3000000"/>
        </p:xfrm>
        <a:graphic>
          <a:graphicData uri="http://schemas.openxmlformats.org/drawingml/2006/table">
            <a:tbl>
              <a:tblPr>
                <a:noFill/>
                <a:tableStyleId>{1781738D-4448-4AF1-B9DA-02F86856D2D1}</a:tableStyleId>
              </a:tblPr>
              <a:tblGrid>
                <a:gridCol w="1004425"/>
                <a:gridCol w="1004425"/>
                <a:gridCol w="1004425"/>
                <a:gridCol w="1004425"/>
                <a:gridCol w="1004425"/>
                <a:gridCol w="1004425"/>
                <a:gridCol w="1004425"/>
                <a:gridCol w="1004425"/>
              </a:tblGrid>
              <a:tr h="369075">
                <a:tc>
                  <a:txBody>
                    <a:bodyPr/>
                    <a:lstStyle/>
                    <a:p>
                      <a:pPr indent="0" lvl="0" marL="0" rtl="0" algn="ctr">
                        <a:spcBef>
                          <a:spcPts val="0"/>
                        </a:spcBef>
                        <a:spcAft>
                          <a:spcPts val="0"/>
                        </a:spcAft>
                        <a:buNone/>
                      </a:pPr>
                      <a:r>
                        <a:rPr lang="en">
                          <a:solidFill>
                            <a:schemeClr val="lt1"/>
                          </a:solidFill>
                        </a:rPr>
                        <a:t>Apr</a:t>
                      </a:r>
                      <a:endParaRPr>
                        <a:solidFill>
                          <a:schemeClr val="lt1"/>
                        </a:solidFill>
                      </a:endParaRPr>
                    </a:p>
                  </a:txBody>
                  <a:tcPr marT="91425" marB="91425" marR="91425" marL="91425">
                    <a:lnL cap="flat" cmpd="sng" w="9525">
                      <a:solidFill>
                        <a:schemeClr val="lt2">
                          <a:alpha val="0"/>
                        </a:schemeClr>
                      </a:solidFill>
                      <a:prstDash val="dash"/>
                      <a:round/>
                      <a:headEnd len="sm" w="sm" type="none"/>
                      <a:tailEnd len="sm" w="sm" type="none"/>
                    </a:lnL>
                    <a:lnR cap="flat" cmpd="sng" w="9525">
                      <a:solidFill>
                        <a:schemeClr val="lt2">
                          <a:alpha val="0"/>
                        </a:schemeClr>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alpha val="0"/>
                        </a:schemeClr>
                      </a:solidFill>
                      <a:prstDash val="dash"/>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lt1"/>
                          </a:solidFill>
                        </a:rPr>
                        <a:t>May</a:t>
                      </a:r>
                      <a:endParaRPr>
                        <a:solidFill>
                          <a:schemeClr val="lt1"/>
                        </a:solidFill>
                      </a:endParaRPr>
                    </a:p>
                  </a:txBody>
                  <a:tcPr marT="91425" marB="91425" marR="91425" marL="91425">
                    <a:lnL cap="flat" cmpd="sng" w="9525">
                      <a:solidFill>
                        <a:schemeClr val="lt2">
                          <a:alpha val="0"/>
                        </a:schemeClr>
                      </a:solidFill>
                      <a:prstDash val="dash"/>
                      <a:round/>
                      <a:headEnd len="sm" w="sm" type="none"/>
                      <a:tailEnd len="sm" w="sm" type="none"/>
                    </a:lnL>
                    <a:lnR cap="flat" cmpd="sng" w="9525">
                      <a:solidFill>
                        <a:schemeClr val="lt2">
                          <a:alpha val="0"/>
                        </a:schemeClr>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alpha val="0"/>
                        </a:schemeClr>
                      </a:solidFill>
                      <a:prstDash val="dash"/>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lt1"/>
                          </a:solidFill>
                        </a:rPr>
                        <a:t>Jun</a:t>
                      </a:r>
                      <a:endParaRPr>
                        <a:solidFill>
                          <a:schemeClr val="lt1"/>
                        </a:solidFill>
                      </a:endParaRPr>
                    </a:p>
                  </a:txBody>
                  <a:tcPr marT="91425" marB="91425" marR="91425" marL="91425">
                    <a:lnL cap="flat" cmpd="sng" w="9525">
                      <a:solidFill>
                        <a:schemeClr val="lt2">
                          <a:alpha val="0"/>
                        </a:schemeClr>
                      </a:solidFill>
                      <a:prstDash val="dash"/>
                      <a:round/>
                      <a:headEnd len="sm" w="sm" type="none"/>
                      <a:tailEnd len="sm" w="sm" type="none"/>
                    </a:lnL>
                    <a:lnR cap="flat" cmpd="sng" w="9525">
                      <a:solidFill>
                        <a:schemeClr val="lt2">
                          <a:alpha val="0"/>
                        </a:schemeClr>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alpha val="0"/>
                        </a:schemeClr>
                      </a:solidFill>
                      <a:prstDash val="dash"/>
                      <a:round/>
                      <a:headEnd len="sm" w="sm" type="none"/>
                      <a:tailEnd len="sm" w="sm" type="none"/>
                    </a:lnB>
                    <a:solidFill>
                      <a:schemeClr val="dk1"/>
                    </a:solidFill>
                  </a:tcPr>
                </a:tc>
                <a:tc>
                  <a:txBody>
                    <a:bodyPr/>
                    <a:lstStyle/>
                    <a:p>
                      <a:pPr indent="0" lvl="0" marL="0" rtl="0" algn="l">
                        <a:spcBef>
                          <a:spcPts val="0"/>
                        </a:spcBef>
                        <a:spcAft>
                          <a:spcPts val="0"/>
                        </a:spcAft>
                        <a:buNone/>
                      </a:pPr>
                      <a:r>
                        <a:rPr lang="en">
                          <a:solidFill>
                            <a:schemeClr val="lt1"/>
                          </a:solidFill>
                        </a:rPr>
                        <a:t>Jul</a:t>
                      </a:r>
                      <a:endParaRPr>
                        <a:solidFill>
                          <a:schemeClr val="lt1"/>
                        </a:solidFill>
                      </a:endParaRPr>
                    </a:p>
                  </a:txBody>
                  <a:tcPr marT="91425" marB="91425" marR="91425" marL="91425">
                    <a:lnL cap="flat" cmpd="sng" w="9525">
                      <a:solidFill>
                        <a:schemeClr val="lt2">
                          <a:alpha val="0"/>
                        </a:schemeClr>
                      </a:solidFill>
                      <a:prstDash val="dash"/>
                      <a:round/>
                      <a:headEnd len="sm" w="sm" type="none"/>
                      <a:tailEnd len="sm" w="sm" type="none"/>
                    </a:lnL>
                    <a:lnR cap="flat" cmpd="sng" w="9525">
                      <a:solidFill>
                        <a:schemeClr val="lt2">
                          <a:alpha val="0"/>
                        </a:schemeClr>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alpha val="0"/>
                        </a:schemeClr>
                      </a:solidFill>
                      <a:prstDash val="dash"/>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lt1"/>
                          </a:solidFill>
                        </a:rPr>
                        <a:t>Aug</a:t>
                      </a:r>
                      <a:endParaRPr>
                        <a:solidFill>
                          <a:schemeClr val="lt1"/>
                        </a:solidFill>
                      </a:endParaRPr>
                    </a:p>
                  </a:txBody>
                  <a:tcPr marT="91425" marB="91425" marR="91425" marL="91425">
                    <a:lnL cap="flat" cmpd="sng" w="9525">
                      <a:solidFill>
                        <a:schemeClr val="lt2">
                          <a:alpha val="0"/>
                        </a:schemeClr>
                      </a:solidFill>
                      <a:prstDash val="dash"/>
                      <a:round/>
                      <a:headEnd len="sm" w="sm" type="none"/>
                      <a:tailEnd len="sm" w="sm" type="none"/>
                    </a:lnL>
                    <a:lnR cap="flat" cmpd="sng" w="9525">
                      <a:solidFill>
                        <a:schemeClr val="lt2">
                          <a:alpha val="0"/>
                        </a:schemeClr>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alpha val="0"/>
                        </a:schemeClr>
                      </a:solidFill>
                      <a:prstDash val="dash"/>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lt1"/>
                          </a:solidFill>
                        </a:rPr>
                        <a:t>Sep</a:t>
                      </a:r>
                      <a:endParaRPr>
                        <a:solidFill>
                          <a:schemeClr val="lt1"/>
                        </a:solidFill>
                      </a:endParaRPr>
                    </a:p>
                  </a:txBody>
                  <a:tcPr marT="91425" marB="91425" marR="91425" marL="91425">
                    <a:lnL cap="flat" cmpd="sng" w="9525">
                      <a:solidFill>
                        <a:schemeClr val="lt2">
                          <a:alpha val="0"/>
                        </a:schemeClr>
                      </a:solidFill>
                      <a:prstDash val="dash"/>
                      <a:round/>
                      <a:headEnd len="sm" w="sm" type="none"/>
                      <a:tailEnd len="sm" w="sm" type="none"/>
                    </a:lnL>
                    <a:lnR cap="flat" cmpd="sng" w="9525">
                      <a:solidFill>
                        <a:schemeClr val="lt2">
                          <a:alpha val="0"/>
                        </a:schemeClr>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alpha val="0"/>
                        </a:schemeClr>
                      </a:solidFill>
                      <a:prstDash val="dash"/>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lt1"/>
                          </a:solidFill>
                        </a:rPr>
                        <a:t>Oct</a:t>
                      </a:r>
                      <a:endParaRPr>
                        <a:solidFill>
                          <a:schemeClr val="lt1"/>
                        </a:solidFill>
                      </a:endParaRPr>
                    </a:p>
                  </a:txBody>
                  <a:tcPr marT="91425" marB="91425" marR="91425" marL="91425">
                    <a:lnL cap="flat" cmpd="sng" w="9525">
                      <a:solidFill>
                        <a:schemeClr val="lt2">
                          <a:alpha val="0"/>
                        </a:schemeClr>
                      </a:solidFill>
                      <a:prstDash val="dash"/>
                      <a:round/>
                      <a:headEnd len="sm" w="sm" type="none"/>
                      <a:tailEnd len="sm" w="sm" type="none"/>
                    </a:lnL>
                    <a:lnR cap="flat" cmpd="sng" w="9525">
                      <a:solidFill>
                        <a:schemeClr val="lt2">
                          <a:alpha val="0"/>
                        </a:schemeClr>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alpha val="0"/>
                        </a:schemeClr>
                      </a:solidFill>
                      <a:prstDash val="dash"/>
                      <a:round/>
                      <a:headEnd len="sm" w="sm" type="none"/>
                      <a:tailEnd len="sm" w="sm" type="none"/>
                    </a:lnB>
                    <a:solidFill>
                      <a:schemeClr val="dk1"/>
                    </a:solidFill>
                  </a:tcPr>
                </a:tc>
                <a:tc>
                  <a:txBody>
                    <a:bodyPr/>
                    <a:lstStyle/>
                    <a:p>
                      <a:pPr indent="0" lvl="0" marL="0" rtl="0" algn="ctr">
                        <a:spcBef>
                          <a:spcPts val="0"/>
                        </a:spcBef>
                        <a:spcAft>
                          <a:spcPts val="0"/>
                        </a:spcAft>
                        <a:buNone/>
                      </a:pPr>
                      <a:r>
                        <a:rPr lang="en">
                          <a:solidFill>
                            <a:schemeClr val="lt1"/>
                          </a:solidFill>
                        </a:rPr>
                        <a:t>Nov</a:t>
                      </a:r>
                      <a:r>
                        <a:rPr lang="en">
                          <a:solidFill>
                            <a:schemeClr val="lt1"/>
                          </a:solidFill>
                        </a:rPr>
                        <a:t>l</a:t>
                      </a:r>
                      <a:endParaRPr>
                        <a:solidFill>
                          <a:schemeClr val="lt1"/>
                        </a:solidFill>
                      </a:endParaRPr>
                    </a:p>
                  </a:txBody>
                  <a:tcPr marT="91425" marB="91425" marR="91425" marL="91425">
                    <a:lnL cap="flat" cmpd="sng" w="9525">
                      <a:solidFill>
                        <a:schemeClr val="lt2">
                          <a:alpha val="0"/>
                        </a:schemeClr>
                      </a:solidFill>
                      <a:prstDash val="dash"/>
                      <a:round/>
                      <a:headEnd len="sm" w="sm" type="none"/>
                      <a:tailEnd len="sm" w="sm" type="none"/>
                    </a:lnL>
                    <a:lnR cap="flat" cmpd="sng" w="9525">
                      <a:solidFill>
                        <a:schemeClr val="lt2">
                          <a:alpha val="0"/>
                        </a:schemeClr>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alpha val="0"/>
                        </a:schemeClr>
                      </a:solidFill>
                      <a:prstDash val="dash"/>
                      <a:round/>
                      <a:headEnd len="sm" w="sm" type="none"/>
                      <a:tailEnd len="sm" w="sm" type="none"/>
                    </a:lnB>
                    <a:solidFill>
                      <a:schemeClr val="dk1"/>
                    </a:solidFill>
                  </a:tcPr>
                </a:tc>
              </a:tr>
              <a:tr h="2904200">
                <a:tc>
                  <a:txBody>
                    <a:bodyPr/>
                    <a:lstStyle/>
                    <a:p>
                      <a:pPr indent="0" lvl="0" marL="0" rtl="0" algn="l">
                        <a:spcBef>
                          <a:spcPts val="0"/>
                        </a:spcBef>
                        <a:spcAft>
                          <a:spcPts val="0"/>
                        </a:spcAft>
                        <a:buNone/>
                      </a:pPr>
                      <a:r>
                        <a:t/>
                      </a:r>
                      <a:endParaRPr sz="1400"/>
                    </a:p>
                  </a:txBody>
                  <a:tcPr marT="91425" marB="91425" marR="91425" marL="91425">
                    <a:lnL cap="flat" cmpd="sng" w="9525">
                      <a:solidFill>
                        <a:schemeClr val="lt2"/>
                      </a:solidFill>
                      <a:prstDash val="dash"/>
                      <a:round/>
                      <a:headEnd len="sm" w="sm" type="none"/>
                      <a:tailEnd len="sm" w="sm" type="none"/>
                    </a:lnL>
                    <a:lnR cap="flat" cmpd="sng" w="9525">
                      <a:solidFill>
                        <a:schemeClr val="lt2"/>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solidFill>
                      <a:prstDash val="dash"/>
                      <a:round/>
                      <a:headEnd len="sm" w="sm" type="none"/>
                      <a:tailEnd len="sm" w="sm" type="none"/>
                    </a:lnB>
                  </a:tcPr>
                </a:tc>
                <a:tc>
                  <a:txBody>
                    <a:bodyPr/>
                    <a:lstStyle/>
                    <a:p>
                      <a:pPr indent="0" lvl="0" marL="0" rtl="0" algn="l">
                        <a:spcBef>
                          <a:spcPts val="0"/>
                        </a:spcBef>
                        <a:spcAft>
                          <a:spcPts val="0"/>
                        </a:spcAft>
                        <a:buNone/>
                      </a:pPr>
                      <a:r>
                        <a:t/>
                      </a:r>
                      <a:endParaRPr sz="1400"/>
                    </a:p>
                  </a:txBody>
                  <a:tcPr marT="91425" marB="91425" marR="91425" marL="91425">
                    <a:lnL cap="flat" cmpd="sng" w="9525">
                      <a:solidFill>
                        <a:schemeClr val="lt2"/>
                      </a:solidFill>
                      <a:prstDash val="dash"/>
                      <a:round/>
                      <a:headEnd len="sm" w="sm" type="none"/>
                      <a:tailEnd len="sm" w="sm" type="none"/>
                    </a:lnL>
                    <a:lnR cap="flat" cmpd="sng" w="9525">
                      <a:solidFill>
                        <a:schemeClr val="lt2"/>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solidFill>
                      <a:prstDash val="dash"/>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2"/>
                      </a:solidFill>
                      <a:prstDash val="dash"/>
                      <a:round/>
                      <a:headEnd len="sm" w="sm" type="none"/>
                      <a:tailEnd len="sm" w="sm" type="none"/>
                    </a:lnL>
                    <a:lnR cap="flat" cmpd="sng" w="9525">
                      <a:solidFill>
                        <a:schemeClr val="lt2"/>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solidFill>
                      <a:prstDash val="dash"/>
                      <a:round/>
                      <a:headEnd len="sm" w="sm" type="none"/>
                      <a:tailEnd len="sm" w="sm" type="none"/>
                    </a:lnB>
                  </a:tcPr>
                </a:tc>
                <a:tc>
                  <a:txBody>
                    <a:bodyPr/>
                    <a:lstStyle/>
                    <a:p>
                      <a:pPr indent="0" lvl="0" marL="0" rtl="0" algn="l">
                        <a:spcBef>
                          <a:spcPts val="0"/>
                        </a:spcBef>
                        <a:spcAft>
                          <a:spcPts val="0"/>
                        </a:spcAft>
                        <a:buNone/>
                      </a:pPr>
                      <a:r>
                        <a:t/>
                      </a:r>
                      <a:endParaRPr sz="1400"/>
                    </a:p>
                  </a:txBody>
                  <a:tcPr marT="91425" marB="91425" marR="91425" marL="91425">
                    <a:lnL cap="flat" cmpd="sng" w="9525">
                      <a:solidFill>
                        <a:schemeClr val="lt2"/>
                      </a:solidFill>
                      <a:prstDash val="dash"/>
                      <a:round/>
                      <a:headEnd len="sm" w="sm" type="none"/>
                      <a:tailEnd len="sm" w="sm" type="none"/>
                    </a:lnL>
                    <a:lnR cap="flat" cmpd="sng" w="9525">
                      <a:solidFill>
                        <a:schemeClr val="lt2"/>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solidFill>
                      <a:prstDash val="dash"/>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2"/>
                      </a:solidFill>
                      <a:prstDash val="dash"/>
                      <a:round/>
                      <a:headEnd len="sm" w="sm" type="none"/>
                      <a:tailEnd len="sm" w="sm" type="none"/>
                    </a:lnL>
                    <a:lnR cap="flat" cmpd="sng" w="9525">
                      <a:solidFill>
                        <a:schemeClr val="lt2"/>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solidFill>
                      <a:prstDash val="dash"/>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2"/>
                      </a:solidFill>
                      <a:prstDash val="dash"/>
                      <a:round/>
                      <a:headEnd len="sm" w="sm" type="none"/>
                      <a:tailEnd len="sm" w="sm" type="none"/>
                    </a:lnL>
                    <a:lnR cap="flat" cmpd="sng" w="9525">
                      <a:solidFill>
                        <a:schemeClr val="lt2"/>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solidFill>
                      <a:prstDash val="dash"/>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2"/>
                      </a:solidFill>
                      <a:prstDash val="dash"/>
                      <a:round/>
                      <a:headEnd len="sm" w="sm" type="none"/>
                      <a:tailEnd len="sm" w="sm" type="none"/>
                    </a:lnL>
                    <a:lnR cap="flat" cmpd="sng" w="9525">
                      <a:solidFill>
                        <a:schemeClr val="lt2"/>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solidFill>
                      <a:prstDash val="dash"/>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2"/>
                      </a:solidFill>
                      <a:prstDash val="dash"/>
                      <a:round/>
                      <a:headEnd len="sm" w="sm" type="none"/>
                      <a:tailEnd len="sm" w="sm" type="none"/>
                    </a:lnL>
                    <a:lnR cap="flat" cmpd="sng" w="9525">
                      <a:solidFill>
                        <a:schemeClr val="lt2"/>
                      </a:solidFill>
                      <a:prstDash val="dash"/>
                      <a:round/>
                      <a:headEnd len="sm" w="sm" type="none"/>
                      <a:tailEnd len="sm" w="sm" type="none"/>
                    </a:lnR>
                    <a:lnT cap="flat" cmpd="sng" w="9525">
                      <a:solidFill>
                        <a:schemeClr val="lt2">
                          <a:alpha val="0"/>
                        </a:schemeClr>
                      </a:solidFill>
                      <a:prstDash val="dash"/>
                      <a:round/>
                      <a:headEnd len="sm" w="sm" type="none"/>
                      <a:tailEnd len="sm" w="sm" type="none"/>
                    </a:lnT>
                    <a:lnB cap="flat" cmpd="sng" w="9525">
                      <a:solidFill>
                        <a:schemeClr val="lt2"/>
                      </a:solidFill>
                      <a:prstDash val="dash"/>
                      <a:round/>
                      <a:headEnd len="sm" w="sm" type="none"/>
                      <a:tailEnd len="sm" w="sm" type="none"/>
                    </a:lnB>
                  </a:tcPr>
                </a:tc>
              </a:tr>
            </a:tbl>
          </a:graphicData>
        </a:graphic>
      </p:graphicFrame>
      <p:sp>
        <p:nvSpPr>
          <p:cNvPr id="221" name="Google Shape;221;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Timeline</a:t>
            </a:r>
            <a:endParaRPr/>
          </a:p>
        </p:txBody>
      </p:sp>
      <p:sp>
        <p:nvSpPr>
          <p:cNvPr descr="Timeline background shape" id="222" name="Google Shape;222;p23"/>
          <p:cNvSpPr/>
          <p:nvPr/>
        </p:nvSpPr>
        <p:spPr>
          <a:xfrm>
            <a:off x="489153" y="1744400"/>
            <a:ext cx="2871900" cy="457500"/>
          </a:xfrm>
          <a:prstGeom prst="homePlat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txBox="1"/>
          <p:nvPr>
            <p:ph idx="4294967295" type="body"/>
          </p:nvPr>
        </p:nvSpPr>
        <p:spPr>
          <a:xfrm>
            <a:off x="602700" y="1744400"/>
            <a:ext cx="2644800" cy="45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Deployment</a:t>
            </a:r>
            <a:endParaRPr>
              <a:solidFill>
                <a:schemeClr val="lt1"/>
              </a:solidFill>
            </a:endParaRPr>
          </a:p>
        </p:txBody>
      </p:sp>
      <p:sp>
        <p:nvSpPr>
          <p:cNvPr descr="Timeline background shape" id="224" name="Google Shape;224;p23"/>
          <p:cNvSpPr/>
          <p:nvPr/>
        </p:nvSpPr>
        <p:spPr>
          <a:xfrm>
            <a:off x="3556750" y="1744400"/>
            <a:ext cx="4804200" cy="457500"/>
          </a:xfrm>
          <a:prstGeom prst="homePlat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txBox="1"/>
          <p:nvPr>
            <p:ph idx="4294967295" type="body"/>
          </p:nvPr>
        </p:nvSpPr>
        <p:spPr>
          <a:xfrm>
            <a:off x="3632950" y="1736200"/>
            <a:ext cx="4474500" cy="45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In-production services</a:t>
            </a:r>
            <a:endParaRPr>
              <a:solidFill>
                <a:schemeClr val="lt1"/>
              </a:solidFill>
            </a:endParaRPr>
          </a:p>
        </p:txBody>
      </p:sp>
      <p:sp>
        <p:nvSpPr>
          <p:cNvPr id="226" name="Google Shape;226;p23"/>
          <p:cNvSpPr txBox="1"/>
          <p:nvPr>
            <p:ph idx="4294967295" type="body"/>
          </p:nvPr>
        </p:nvSpPr>
        <p:spPr>
          <a:xfrm>
            <a:off x="2589450" y="2328350"/>
            <a:ext cx="2010300" cy="45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Global go-live</a:t>
            </a:r>
            <a:endParaRPr>
              <a:solidFill>
                <a:schemeClr val="dk1"/>
              </a:solidFill>
            </a:endParaRPr>
          </a:p>
        </p:txBody>
      </p:sp>
      <p:grpSp>
        <p:nvGrpSpPr>
          <p:cNvPr id="227" name="Google Shape;227;p23"/>
          <p:cNvGrpSpPr/>
          <p:nvPr/>
        </p:nvGrpSpPr>
        <p:grpSpPr>
          <a:xfrm>
            <a:off x="4497078" y="2920213"/>
            <a:ext cx="3432244" cy="441657"/>
            <a:chOff x="6448870" y="3733723"/>
            <a:chExt cx="2453355" cy="351302"/>
          </a:xfrm>
        </p:grpSpPr>
        <p:sp>
          <p:nvSpPr>
            <p:cNvPr id="228" name="Google Shape;228;p23"/>
            <p:cNvSpPr/>
            <p:nvPr/>
          </p:nvSpPr>
          <p:spPr>
            <a:xfrm>
              <a:off x="6448870" y="3733723"/>
              <a:ext cx="1768500" cy="351300"/>
            </a:xfrm>
            <a:prstGeom prst="homePlate">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a:off x="8098525" y="3733725"/>
              <a:ext cx="346500" cy="351300"/>
            </a:xfrm>
            <a:prstGeom prst="chevron">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8327125" y="3733725"/>
              <a:ext cx="346500" cy="351300"/>
            </a:xfrm>
            <a:prstGeom prst="chevron">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8555725" y="3733725"/>
              <a:ext cx="346500" cy="351300"/>
            </a:xfrm>
            <a:prstGeom prst="chevron">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 name="Google Shape;232;p23"/>
          <p:cNvSpPr txBox="1"/>
          <p:nvPr>
            <p:ph idx="4294967295" type="body"/>
          </p:nvPr>
        </p:nvSpPr>
        <p:spPr>
          <a:xfrm>
            <a:off x="4573325" y="2912300"/>
            <a:ext cx="2568600" cy="45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Advanced projects</a:t>
            </a:r>
            <a:endParaRPr>
              <a:solidFill>
                <a:schemeClr val="lt1"/>
              </a:solidFill>
            </a:endParaRPr>
          </a:p>
        </p:txBody>
      </p:sp>
      <p:sp>
        <p:nvSpPr>
          <p:cNvPr id="233" name="Google Shape;233;p23"/>
          <p:cNvSpPr txBox="1"/>
          <p:nvPr>
            <p:ph idx="4294967295" type="body"/>
          </p:nvPr>
        </p:nvSpPr>
        <p:spPr>
          <a:xfrm>
            <a:off x="4497125" y="3369950"/>
            <a:ext cx="3432300" cy="10077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Clr>
                <a:schemeClr val="dk1"/>
              </a:buClr>
              <a:buSzPts val="1300"/>
              <a:buChar char="●"/>
            </a:pPr>
            <a:r>
              <a:rPr lang="en">
                <a:solidFill>
                  <a:schemeClr val="dk1"/>
                </a:solidFill>
              </a:rPr>
              <a:t>Example 1</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Example 2</a:t>
            </a:r>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4"/>
          <p:cNvSpPr txBox="1"/>
          <p:nvPr>
            <p:ph type="title"/>
          </p:nvPr>
        </p:nvSpPr>
        <p:spPr>
          <a:xfrm>
            <a:off x="1297500" y="233625"/>
            <a:ext cx="4436400" cy="60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Arial"/>
                <a:ea typeface="Arial"/>
                <a:cs typeface="Arial"/>
                <a:sym typeface="Arial"/>
              </a:rPr>
              <a:t>Financials</a:t>
            </a:r>
            <a:endParaRPr>
              <a:latin typeface="Arial"/>
              <a:ea typeface="Arial"/>
              <a:cs typeface="Arial"/>
              <a:sym typeface="Arial"/>
            </a:endParaRPr>
          </a:p>
        </p:txBody>
      </p:sp>
      <p:sp>
        <p:nvSpPr>
          <p:cNvPr id="239" name="Google Shape;239;p24"/>
          <p:cNvSpPr txBox="1"/>
          <p:nvPr>
            <p:ph idx="1" type="body"/>
          </p:nvPr>
        </p:nvSpPr>
        <p:spPr>
          <a:xfrm>
            <a:off x="920625" y="790525"/>
            <a:ext cx="7815300" cy="1971300"/>
          </a:xfrm>
          <a:prstGeom prst="rect">
            <a:avLst/>
          </a:prstGeom>
        </p:spPr>
        <p:txBody>
          <a:bodyPr anchorCtr="0" anchor="t" bIns="91425" lIns="91425" spcFirstLastPara="1" rIns="91425" wrap="square" tIns="91425">
            <a:normAutofit fontScale="92500" lnSpcReduction="10000"/>
          </a:bodyPr>
          <a:lstStyle/>
          <a:p>
            <a:pPr indent="-316706" lvl="0" marL="457200" rtl="0" algn="l">
              <a:spcBef>
                <a:spcPts val="0"/>
              </a:spcBef>
              <a:spcAft>
                <a:spcPts val="0"/>
              </a:spcAft>
              <a:buSzPct val="100000"/>
              <a:buFont typeface="Arial"/>
              <a:buChar char="●"/>
            </a:pPr>
            <a:r>
              <a:rPr lang="en" sz="1500">
                <a:latin typeface="Arial"/>
                <a:ea typeface="Arial"/>
                <a:cs typeface="Arial"/>
                <a:sym typeface="Arial"/>
              </a:rPr>
              <a:t>It is reasonable to assume that given the location, size of operation, and unique concept of this App in Shreveport, that it will produce sales in excess of the existing operation. </a:t>
            </a:r>
            <a:endParaRPr sz="1500">
              <a:latin typeface="Arial"/>
              <a:ea typeface="Arial"/>
              <a:cs typeface="Arial"/>
              <a:sym typeface="Arial"/>
            </a:endParaRPr>
          </a:p>
          <a:p>
            <a:pPr indent="-316706" lvl="0" marL="457200" rtl="0" algn="l">
              <a:spcBef>
                <a:spcPts val="0"/>
              </a:spcBef>
              <a:spcAft>
                <a:spcPts val="0"/>
              </a:spcAft>
              <a:buSzPct val="100000"/>
              <a:buFont typeface="Arial"/>
              <a:buChar char="●"/>
            </a:pPr>
            <a:r>
              <a:rPr lang="en" sz="1500">
                <a:latin typeface="Arial"/>
                <a:ea typeface="Arial"/>
                <a:cs typeface="Arial"/>
                <a:sym typeface="Arial"/>
              </a:rPr>
              <a:t>The projections set out in this plan, however, are based on a more conservative estimate. </a:t>
            </a:r>
            <a:endParaRPr sz="1500">
              <a:latin typeface="Arial"/>
              <a:ea typeface="Arial"/>
              <a:cs typeface="Arial"/>
              <a:sym typeface="Arial"/>
            </a:endParaRPr>
          </a:p>
          <a:p>
            <a:pPr indent="-316706" lvl="0" marL="457200" rtl="0" algn="l">
              <a:spcBef>
                <a:spcPts val="0"/>
              </a:spcBef>
              <a:spcAft>
                <a:spcPts val="0"/>
              </a:spcAft>
              <a:buSzPct val="100000"/>
              <a:buFont typeface="Arial"/>
              <a:buChar char="●"/>
            </a:pPr>
            <a:r>
              <a:rPr lang="en" sz="1500">
                <a:latin typeface="Arial"/>
                <a:ea typeface="Arial"/>
                <a:cs typeface="Arial"/>
                <a:sym typeface="Arial"/>
              </a:rPr>
              <a:t>The company will develop a centralized website and from that, the company will convince business firms and tourists spot owners to tie up with the company and advertise their products and services as well as the tourists destination on the internet. </a:t>
            </a:r>
            <a:endParaRPr sz="1500">
              <a:latin typeface="Arial"/>
              <a:ea typeface="Arial"/>
              <a:cs typeface="Arial"/>
              <a:sym typeface="Arial"/>
            </a:endParaRPr>
          </a:p>
          <a:p>
            <a:pPr indent="-316706" lvl="0" marL="457200" rtl="0" algn="l">
              <a:spcBef>
                <a:spcPts val="0"/>
              </a:spcBef>
              <a:spcAft>
                <a:spcPts val="0"/>
              </a:spcAft>
              <a:buSzPct val="100000"/>
              <a:buFont typeface="Arial"/>
              <a:buChar char="●"/>
            </a:pPr>
            <a:r>
              <a:rPr lang="en" sz="1500">
                <a:latin typeface="Arial"/>
                <a:ea typeface="Arial"/>
                <a:cs typeface="Arial"/>
                <a:sym typeface="Arial"/>
              </a:rPr>
              <a:t>The company will generate income/revenue out from the business firms who made a subscription in the System.</a:t>
            </a:r>
            <a:endParaRPr sz="1500">
              <a:latin typeface="Arial"/>
              <a:ea typeface="Arial"/>
              <a:cs typeface="Arial"/>
              <a:sym typeface="Arial"/>
            </a:endParaRPr>
          </a:p>
        </p:txBody>
      </p:sp>
      <p:pic>
        <p:nvPicPr>
          <p:cNvPr id="240" name="Google Shape;240;p24" title="Points scored"/>
          <p:cNvPicPr preferRelativeResize="0"/>
          <p:nvPr/>
        </p:nvPicPr>
        <p:blipFill>
          <a:blip r:embed="rId3">
            <a:alphaModFix/>
          </a:blip>
          <a:stretch>
            <a:fillRect/>
          </a:stretch>
        </p:blipFill>
        <p:spPr>
          <a:xfrm>
            <a:off x="1861275" y="2761825"/>
            <a:ext cx="4483050" cy="22292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Future (Scope) Planned Enhancements</a:t>
            </a:r>
            <a:endParaRPr/>
          </a:p>
        </p:txBody>
      </p:sp>
      <p:sp>
        <p:nvSpPr>
          <p:cNvPr id="246" name="Google Shape;246;p25"/>
          <p:cNvSpPr txBox="1"/>
          <p:nvPr>
            <p:ph idx="1" type="body"/>
          </p:nvPr>
        </p:nvSpPr>
        <p:spPr>
          <a:xfrm>
            <a:off x="1068900" y="1110350"/>
            <a:ext cx="3710400" cy="3883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sz="1400">
                <a:latin typeface="Arial"/>
                <a:ea typeface="Arial"/>
                <a:cs typeface="Arial"/>
                <a:sym typeface="Arial"/>
              </a:rPr>
              <a:t>Safe Feature </a:t>
            </a:r>
            <a:r>
              <a:rPr lang="en" sz="1400">
                <a:latin typeface="Arial"/>
                <a:ea typeface="Arial"/>
                <a:cs typeface="Arial"/>
                <a:sym typeface="Arial"/>
              </a:rPr>
              <a:t> - This feature displays the safe places in  Shreveport by collecting data from </a:t>
            </a:r>
            <a:r>
              <a:rPr b="1" lang="en" sz="1400">
                <a:latin typeface="Arial"/>
                <a:ea typeface="Arial"/>
                <a:cs typeface="Arial"/>
                <a:sym typeface="Arial"/>
              </a:rPr>
              <a:t>SpotCrime</a:t>
            </a:r>
            <a:r>
              <a:rPr lang="en" sz="1400">
                <a:latin typeface="Arial"/>
                <a:ea typeface="Arial"/>
                <a:cs typeface="Arial"/>
                <a:sym typeface="Arial"/>
              </a:rPr>
              <a:t> https://spotcrime.com/</a:t>
            </a:r>
            <a:endParaRPr sz="1400">
              <a:latin typeface="Arial"/>
              <a:ea typeface="Arial"/>
              <a:cs typeface="Arial"/>
              <a:sym typeface="Arial"/>
            </a:endParaRPr>
          </a:p>
          <a:p>
            <a:pPr indent="-317500" lvl="0" marL="457200" rtl="0" algn="l">
              <a:spcBef>
                <a:spcPts val="0"/>
              </a:spcBef>
              <a:spcAft>
                <a:spcPts val="0"/>
              </a:spcAft>
              <a:buSzPts val="1400"/>
              <a:buChar char="❖"/>
            </a:pPr>
            <a:r>
              <a:rPr b="1" lang="en" sz="1400">
                <a:latin typeface="Arial"/>
                <a:ea typeface="Arial"/>
                <a:cs typeface="Arial"/>
                <a:sym typeface="Arial"/>
              </a:rPr>
              <a:t>Smart Transit : </a:t>
            </a:r>
            <a:r>
              <a:rPr lang="en" sz="1400">
                <a:latin typeface="Arial"/>
                <a:ea typeface="Arial"/>
                <a:cs typeface="Arial"/>
                <a:sym typeface="Arial"/>
              </a:rPr>
              <a:t>I</a:t>
            </a:r>
            <a:r>
              <a:rPr lang="en" sz="1400">
                <a:latin typeface="Arial"/>
                <a:ea typeface="Arial"/>
                <a:cs typeface="Arial"/>
                <a:sym typeface="Arial"/>
              </a:rPr>
              <a:t>ntegrate the multimodal </a:t>
            </a:r>
            <a:r>
              <a:rPr lang="en" sz="1400">
                <a:latin typeface="Arial"/>
                <a:ea typeface="Arial"/>
                <a:cs typeface="Arial"/>
                <a:sym typeface="Arial"/>
              </a:rPr>
              <a:t>transportation </a:t>
            </a:r>
            <a:r>
              <a:rPr lang="en" sz="1400">
                <a:latin typeface="Arial"/>
                <a:ea typeface="Arial"/>
                <a:cs typeface="Arial"/>
                <a:sym typeface="Arial"/>
              </a:rPr>
              <a:t> feature -- to c</a:t>
            </a:r>
            <a:r>
              <a:rPr lang="en" sz="1400">
                <a:latin typeface="Arial"/>
                <a:ea typeface="Arial"/>
                <a:cs typeface="Arial"/>
                <a:sym typeface="Arial"/>
              </a:rPr>
              <a:t>onnect  the commuters with real time data and to use the cab-rental or bus or train or Amtrak information and reach their destination seamlessly.</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lang="en" sz="1400">
                <a:latin typeface="Arial"/>
                <a:ea typeface="Arial"/>
                <a:cs typeface="Arial"/>
                <a:sym typeface="Arial"/>
              </a:rPr>
              <a:t>Integrate and update the </a:t>
            </a:r>
            <a:r>
              <a:rPr b="1" lang="en" sz="1400">
                <a:latin typeface="Arial"/>
                <a:ea typeface="Arial"/>
                <a:cs typeface="Arial"/>
                <a:sym typeface="Arial"/>
              </a:rPr>
              <a:t>Local Business(Restaurants and shopping) Information</a:t>
            </a:r>
            <a:r>
              <a:rPr lang="en" sz="1400">
                <a:latin typeface="Arial"/>
                <a:ea typeface="Arial"/>
                <a:cs typeface="Arial"/>
                <a:sym typeface="Arial"/>
              </a:rPr>
              <a:t> with real time data so it can create more business.</a:t>
            </a:r>
            <a:endParaRPr sz="1400">
              <a:latin typeface="Arial"/>
              <a:ea typeface="Arial"/>
              <a:cs typeface="Arial"/>
              <a:sym typeface="Arial"/>
            </a:endParaRPr>
          </a:p>
          <a:p>
            <a:pPr indent="0" lvl="0" marL="0" rtl="0" algn="l">
              <a:spcBef>
                <a:spcPts val="1200"/>
              </a:spcBef>
              <a:spcAft>
                <a:spcPts val="1200"/>
              </a:spcAft>
              <a:buNone/>
            </a:pPr>
            <a:r>
              <a:t/>
            </a:r>
            <a:endParaRPr sz="1400">
              <a:latin typeface="Arial"/>
              <a:ea typeface="Arial"/>
              <a:cs typeface="Arial"/>
              <a:sym typeface="Arial"/>
            </a:endParaRPr>
          </a:p>
        </p:txBody>
      </p:sp>
      <p:sp>
        <p:nvSpPr>
          <p:cNvPr id="247" name="Google Shape;247;p25"/>
          <p:cNvSpPr txBox="1"/>
          <p:nvPr>
            <p:ph idx="2" type="body"/>
          </p:nvPr>
        </p:nvSpPr>
        <p:spPr>
          <a:xfrm>
            <a:off x="4779300" y="1110350"/>
            <a:ext cx="3870000" cy="38832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Arial"/>
              <a:buChar char="❖"/>
            </a:pPr>
            <a:r>
              <a:rPr lang="en" sz="1400">
                <a:latin typeface="Arial"/>
                <a:ea typeface="Arial"/>
                <a:cs typeface="Arial"/>
                <a:sym typeface="Arial"/>
              </a:rPr>
              <a:t>Add an event Calendar to update about happenings in the city.</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lang="en" sz="1400">
                <a:latin typeface="Arial"/>
                <a:ea typeface="Arial"/>
                <a:cs typeface="Arial"/>
                <a:sym typeface="Arial"/>
              </a:rPr>
              <a:t>Add the latest news going on in the city.</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b="1" lang="en" sz="1400">
                <a:latin typeface="Arial"/>
                <a:ea typeface="Arial"/>
                <a:cs typeface="Arial"/>
                <a:sym typeface="Arial"/>
              </a:rPr>
              <a:t>CAR PARK</a:t>
            </a:r>
            <a:r>
              <a:rPr lang="en" sz="1400">
                <a:latin typeface="Arial"/>
                <a:ea typeface="Arial"/>
                <a:cs typeface="Arial"/>
                <a:sym typeface="Arial"/>
              </a:rPr>
              <a:t> information - to display the nearest and free(if any ) car park information to the visitors.</a:t>
            </a:r>
            <a:endParaRPr sz="1400">
              <a:latin typeface="Arial"/>
              <a:ea typeface="Arial"/>
              <a:cs typeface="Arial"/>
              <a:sym typeface="Arial"/>
            </a:endParaRPr>
          </a:p>
          <a:p>
            <a:pPr indent="-317500" lvl="0" marL="457200" rtl="0" algn="l">
              <a:spcBef>
                <a:spcPts val="0"/>
              </a:spcBef>
              <a:spcAft>
                <a:spcPts val="0"/>
              </a:spcAft>
              <a:buSzPts val="1400"/>
              <a:buFont typeface="Arial"/>
              <a:buChar char="❖"/>
            </a:pPr>
            <a:r>
              <a:rPr lang="en" sz="1400">
                <a:latin typeface="Arial"/>
                <a:ea typeface="Arial"/>
                <a:cs typeface="Arial"/>
                <a:sym typeface="Arial"/>
              </a:rPr>
              <a:t>Suggest </a:t>
            </a:r>
            <a:r>
              <a:rPr b="1" lang="en" sz="1400">
                <a:latin typeface="Arial"/>
                <a:ea typeface="Arial"/>
                <a:cs typeface="Arial"/>
                <a:sym typeface="Arial"/>
              </a:rPr>
              <a:t>Tourist</a:t>
            </a:r>
            <a:r>
              <a:rPr lang="en" sz="1400">
                <a:latin typeface="Arial"/>
                <a:ea typeface="Arial"/>
                <a:cs typeface="Arial"/>
                <a:sym typeface="Arial"/>
              </a:rPr>
              <a:t> </a:t>
            </a:r>
            <a:r>
              <a:rPr b="1" lang="en" sz="1400">
                <a:latin typeface="Arial"/>
                <a:ea typeface="Arial"/>
                <a:cs typeface="Arial"/>
                <a:sym typeface="Arial"/>
              </a:rPr>
              <a:t>Trails to the visitor and let them discover the city .</a:t>
            </a:r>
            <a:endParaRPr b="1" sz="1400">
              <a:latin typeface="Arial"/>
              <a:ea typeface="Arial"/>
              <a:cs typeface="Arial"/>
              <a:sym typeface="Arial"/>
            </a:endParaRPr>
          </a:p>
          <a:p>
            <a:pPr indent="-317500" lvl="0" marL="457200" rtl="0" algn="l">
              <a:spcBef>
                <a:spcPts val="0"/>
              </a:spcBef>
              <a:spcAft>
                <a:spcPts val="0"/>
              </a:spcAft>
              <a:buSzPts val="1400"/>
              <a:buFont typeface="Arial"/>
              <a:buChar char="❖"/>
            </a:pPr>
            <a:r>
              <a:rPr lang="en" sz="1400">
                <a:latin typeface="Arial"/>
                <a:ea typeface="Arial"/>
                <a:cs typeface="Arial"/>
                <a:sym typeface="Arial"/>
              </a:rPr>
              <a:t>Building an Android App/ios App with all the site features.</a:t>
            </a:r>
            <a:endParaRPr sz="1400">
              <a:latin typeface="Arial"/>
              <a:ea typeface="Arial"/>
              <a:cs typeface="Arial"/>
              <a:sym typeface="Arial"/>
            </a:endParaRPr>
          </a:p>
          <a:p>
            <a:pPr indent="0" lvl="0" marL="457200" rtl="0" algn="l">
              <a:spcBef>
                <a:spcPts val="1200"/>
              </a:spcBef>
              <a:spcAft>
                <a:spcPts val="1200"/>
              </a:spcAft>
              <a:buNone/>
            </a:pPr>
            <a:r>
              <a:t/>
            </a:r>
            <a:endParaRPr sz="1400">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6"/>
          <p:cNvSpPr txBox="1"/>
          <p:nvPr>
            <p:ph type="title"/>
          </p:nvPr>
        </p:nvSpPr>
        <p:spPr>
          <a:xfrm>
            <a:off x="1297500" y="393750"/>
            <a:ext cx="5116800" cy="57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Arial"/>
                <a:ea typeface="Arial"/>
                <a:cs typeface="Arial"/>
                <a:sym typeface="Arial"/>
              </a:rPr>
              <a:t>Our Team</a:t>
            </a:r>
            <a:endParaRPr>
              <a:latin typeface="Arial"/>
              <a:ea typeface="Arial"/>
              <a:cs typeface="Arial"/>
              <a:sym typeface="Arial"/>
            </a:endParaRPr>
          </a:p>
        </p:txBody>
      </p:sp>
      <p:sp>
        <p:nvSpPr>
          <p:cNvPr id="253" name="Google Shape;253;p26"/>
          <p:cNvSpPr txBox="1"/>
          <p:nvPr>
            <p:ph idx="1" type="body"/>
          </p:nvPr>
        </p:nvSpPr>
        <p:spPr>
          <a:xfrm>
            <a:off x="1297500" y="1130775"/>
            <a:ext cx="4906800" cy="325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latin typeface="Arial"/>
                <a:ea typeface="Arial"/>
                <a:cs typeface="Arial"/>
                <a:sym typeface="Arial"/>
              </a:rPr>
              <a:t>Role: </a:t>
            </a:r>
            <a:endParaRPr sz="1700">
              <a:latin typeface="Arial"/>
              <a:ea typeface="Arial"/>
              <a:cs typeface="Arial"/>
              <a:sym typeface="Arial"/>
            </a:endParaRPr>
          </a:p>
          <a:p>
            <a:pPr indent="-336550" lvl="0" marL="457200" rtl="0" algn="l">
              <a:spcBef>
                <a:spcPts val="1200"/>
              </a:spcBef>
              <a:spcAft>
                <a:spcPts val="0"/>
              </a:spcAft>
              <a:buSzPts val="1700"/>
              <a:buFont typeface="Arial"/>
              <a:buChar char="➔"/>
            </a:pPr>
            <a:r>
              <a:rPr lang="en" sz="1700">
                <a:latin typeface="Arial"/>
                <a:ea typeface="Arial"/>
                <a:cs typeface="Arial"/>
                <a:sym typeface="Arial"/>
              </a:rPr>
              <a:t>Scrum Master-Sarah </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Technical Developer 1 -Pradhi</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Technical Developer 2 -Aparna</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Front end -</a:t>
            </a:r>
            <a:r>
              <a:rPr lang="en" sz="1700">
                <a:latin typeface="Arial"/>
                <a:ea typeface="Arial"/>
                <a:cs typeface="Arial"/>
                <a:sym typeface="Arial"/>
              </a:rPr>
              <a:t>Aaliyah</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Back end -Scottie Horne</a:t>
            </a:r>
            <a:endParaRPr sz="17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7"/>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latin typeface="Arial"/>
                <a:ea typeface="Arial"/>
                <a:cs typeface="Arial"/>
                <a:sym typeface="Arial"/>
              </a:rPr>
              <a:t>Thank you for taking the time to listen to our presentation of our capstone project today!!</a:t>
            </a:r>
            <a:endParaRPr>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4"/>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Executive Summary</a:t>
            </a:r>
            <a:endParaRPr/>
          </a:p>
        </p:txBody>
      </p:sp>
      <p:sp>
        <p:nvSpPr>
          <p:cNvPr id="143" name="Google Shape;143;p14"/>
          <p:cNvSpPr txBox="1"/>
          <p:nvPr>
            <p:ph idx="1" type="body"/>
          </p:nvPr>
        </p:nvSpPr>
        <p:spPr>
          <a:xfrm>
            <a:off x="1145100" y="990675"/>
            <a:ext cx="6520200" cy="36525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FFFFFF"/>
              </a:buClr>
              <a:buSzPts val="1500"/>
              <a:buFont typeface="Arial"/>
              <a:buChar char="●"/>
            </a:pPr>
            <a:r>
              <a:rPr lang="en" sz="1500">
                <a:solidFill>
                  <a:srgbClr val="FFFFFF"/>
                </a:solidFill>
                <a:latin typeface="Arial"/>
                <a:ea typeface="Arial"/>
                <a:cs typeface="Arial"/>
                <a:sym typeface="Arial"/>
              </a:rPr>
              <a:t>Mobile platforms is changing the way companies conduct business and it is time that SmartApp Inc. introduce new mobile app.</a:t>
            </a:r>
            <a:endParaRPr sz="1500">
              <a:solidFill>
                <a:srgbClr val="FFFFFF"/>
              </a:solidFill>
              <a:latin typeface="Arial"/>
              <a:ea typeface="Arial"/>
              <a:cs typeface="Arial"/>
              <a:sym typeface="Arial"/>
            </a:endParaRPr>
          </a:p>
          <a:p>
            <a:pPr indent="-323850" lvl="0" marL="457200" rtl="0" algn="l">
              <a:spcBef>
                <a:spcPts val="0"/>
              </a:spcBef>
              <a:spcAft>
                <a:spcPts val="0"/>
              </a:spcAft>
              <a:buClr>
                <a:srgbClr val="FFFFFF"/>
              </a:buClr>
              <a:buSzPts val="1500"/>
              <a:buFont typeface="Arial"/>
              <a:buChar char="●"/>
            </a:pPr>
            <a:r>
              <a:rPr lang="en" sz="1500">
                <a:solidFill>
                  <a:srgbClr val="FFFFFF"/>
                </a:solidFill>
                <a:latin typeface="Arial"/>
                <a:ea typeface="Arial"/>
                <a:cs typeface="Arial"/>
                <a:sym typeface="Arial"/>
              </a:rPr>
              <a:t>We propose a new mobile applications package that includes easy access to local city weather, maps, hotel and restaurant reservations, festivals and sign up for newsletters.</a:t>
            </a:r>
            <a:endParaRPr sz="1500">
              <a:solidFill>
                <a:srgbClr val="FFFFFF"/>
              </a:solidFill>
              <a:latin typeface="Arial"/>
              <a:ea typeface="Arial"/>
              <a:cs typeface="Arial"/>
              <a:sym typeface="Arial"/>
            </a:endParaRPr>
          </a:p>
          <a:p>
            <a:pPr indent="-323850" lvl="0" marL="457200" rtl="0" algn="l">
              <a:spcBef>
                <a:spcPts val="0"/>
              </a:spcBef>
              <a:spcAft>
                <a:spcPts val="0"/>
              </a:spcAft>
              <a:buClr>
                <a:srgbClr val="FFFFFF"/>
              </a:buClr>
              <a:buSzPts val="1500"/>
              <a:buFont typeface="Arial"/>
              <a:buChar char="●"/>
            </a:pPr>
            <a:r>
              <a:rPr lang="en" sz="1500">
                <a:solidFill>
                  <a:srgbClr val="FFFFFF"/>
                </a:solidFill>
                <a:latin typeface="Arial"/>
                <a:ea typeface="Arial"/>
                <a:cs typeface="Arial"/>
                <a:sym typeface="Arial"/>
              </a:rPr>
              <a:t>This proposal presents a comprehensive marketing plan for this mobile app and make it convenient and inclusive to the needs and demands of the consumer.</a:t>
            </a:r>
            <a:endParaRPr sz="1500">
              <a:solidFill>
                <a:srgbClr val="FFFFFF"/>
              </a:solidFill>
              <a:latin typeface="Arial"/>
              <a:ea typeface="Arial"/>
              <a:cs typeface="Arial"/>
              <a:sym typeface="Arial"/>
            </a:endParaRPr>
          </a:p>
          <a:p>
            <a:pPr indent="-323850" lvl="0" marL="457200" rtl="0" algn="l">
              <a:spcBef>
                <a:spcPts val="0"/>
              </a:spcBef>
              <a:spcAft>
                <a:spcPts val="0"/>
              </a:spcAft>
              <a:buClr>
                <a:srgbClr val="FFFFFF"/>
              </a:buClr>
              <a:buSzPts val="1500"/>
              <a:buFont typeface="Arial"/>
              <a:buChar char="●"/>
            </a:pPr>
            <a:r>
              <a:rPr lang="en" sz="1500">
                <a:solidFill>
                  <a:srgbClr val="FFFFFF"/>
                </a:solidFill>
                <a:latin typeface="Arial"/>
                <a:ea typeface="Arial"/>
                <a:cs typeface="Arial"/>
                <a:sym typeface="Arial"/>
              </a:rPr>
              <a:t>The target market includes people who are current residents or new tourists to Shreveport.</a:t>
            </a:r>
            <a:endParaRPr sz="1500">
              <a:solidFill>
                <a:srgbClr val="FFFFFF"/>
              </a:solidFill>
              <a:latin typeface="Arial"/>
              <a:ea typeface="Arial"/>
              <a:cs typeface="Arial"/>
              <a:sym typeface="Arial"/>
            </a:endParaRPr>
          </a:p>
          <a:p>
            <a:pPr indent="-323850" lvl="0" marL="457200" rtl="0" algn="l">
              <a:spcBef>
                <a:spcPts val="0"/>
              </a:spcBef>
              <a:spcAft>
                <a:spcPts val="0"/>
              </a:spcAft>
              <a:buClr>
                <a:srgbClr val="FFFFFF"/>
              </a:buClr>
              <a:buSzPts val="1500"/>
              <a:buFont typeface="Arial"/>
              <a:buChar char="●"/>
            </a:pPr>
            <a:r>
              <a:rPr lang="en" sz="1500">
                <a:solidFill>
                  <a:srgbClr val="FFFFFF"/>
                </a:solidFill>
                <a:latin typeface="Arial"/>
                <a:ea typeface="Arial"/>
                <a:cs typeface="Arial"/>
                <a:sym typeface="Arial"/>
              </a:rPr>
              <a:t>We plan to launch it within 8 months and provide continuous improvements every 6 months.</a:t>
            </a:r>
            <a:endParaRPr sz="1500">
              <a:solidFill>
                <a:srgbClr val="FFFFFF"/>
              </a:solidFill>
              <a:latin typeface="Arial"/>
              <a:ea typeface="Arial"/>
              <a:cs typeface="Arial"/>
              <a:sym typeface="Arial"/>
            </a:endParaRPr>
          </a:p>
          <a:p>
            <a:pPr indent="-323850" lvl="0" marL="457200" rtl="0" algn="l">
              <a:spcBef>
                <a:spcPts val="0"/>
              </a:spcBef>
              <a:spcAft>
                <a:spcPts val="0"/>
              </a:spcAft>
              <a:buClr>
                <a:srgbClr val="FFFFFF"/>
              </a:buClr>
              <a:buSzPts val="1500"/>
              <a:buFont typeface="Arial"/>
              <a:buChar char="●"/>
            </a:pPr>
            <a:r>
              <a:rPr lang="en" sz="1500">
                <a:solidFill>
                  <a:srgbClr val="FFFFFF"/>
                </a:solidFill>
                <a:latin typeface="Arial"/>
                <a:ea typeface="Arial"/>
                <a:cs typeface="Arial"/>
                <a:sym typeface="Arial"/>
              </a:rPr>
              <a:t>Over time we can also enhance to include other cities. </a:t>
            </a:r>
            <a:endParaRPr sz="150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Agenda</a:t>
            </a:r>
            <a:endParaRPr/>
          </a:p>
        </p:txBody>
      </p:sp>
      <p:sp>
        <p:nvSpPr>
          <p:cNvPr id="149" name="Google Shape;149;p15"/>
          <p:cNvSpPr txBox="1"/>
          <p:nvPr>
            <p:ph idx="1" type="body"/>
          </p:nvPr>
        </p:nvSpPr>
        <p:spPr>
          <a:xfrm>
            <a:off x="1297500" y="920625"/>
            <a:ext cx="4046100" cy="38025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Font typeface="Arial"/>
              <a:buChar char="➢"/>
            </a:pPr>
            <a:r>
              <a:rPr lang="en" sz="1700">
                <a:latin typeface="Arial"/>
                <a:ea typeface="Arial"/>
                <a:cs typeface="Arial"/>
                <a:sym typeface="Arial"/>
              </a:rPr>
              <a:t>What is Smart City App</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Problems Addressed</a:t>
            </a:r>
            <a:endParaRPr sz="1700">
              <a:latin typeface="Arial"/>
              <a:ea typeface="Arial"/>
              <a:cs typeface="Arial"/>
              <a:sym typeface="Arial"/>
            </a:endParaRPr>
          </a:p>
          <a:p>
            <a:pPr indent="-336550" lvl="0" marL="457200" rtl="0" algn="l">
              <a:lnSpc>
                <a:spcPct val="100000"/>
              </a:lnSpc>
              <a:spcBef>
                <a:spcPts val="0"/>
              </a:spcBef>
              <a:spcAft>
                <a:spcPts val="0"/>
              </a:spcAft>
              <a:buSzPts val="1700"/>
              <a:buFont typeface="Arial"/>
              <a:buChar char="➢"/>
            </a:pPr>
            <a:r>
              <a:rPr lang="en" sz="1700">
                <a:latin typeface="Arial"/>
                <a:ea typeface="Arial"/>
                <a:cs typeface="Arial"/>
                <a:sym typeface="Arial"/>
              </a:rPr>
              <a:t>Solution addressed by the Shreveport Smart City App</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Project Objective</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SWOT Analysis</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Target Market</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Timeline</a:t>
            </a:r>
            <a:endParaRPr sz="1700">
              <a:latin typeface="Arial"/>
              <a:ea typeface="Arial"/>
              <a:cs typeface="Arial"/>
              <a:sym typeface="Arial"/>
            </a:endParaRPr>
          </a:p>
          <a:p>
            <a:pPr indent="-336550" lvl="0" marL="457200" rtl="0" algn="l">
              <a:lnSpc>
                <a:spcPct val="100000"/>
              </a:lnSpc>
              <a:spcBef>
                <a:spcPts val="0"/>
              </a:spcBef>
              <a:spcAft>
                <a:spcPts val="0"/>
              </a:spcAft>
              <a:buSzPts val="1700"/>
              <a:buFont typeface="Arial"/>
              <a:buChar char="➢"/>
            </a:pPr>
            <a:r>
              <a:rPr lang="en" sz="1700">
                <a:latin typeface="Arial"/>
                <a:ea typeface="Arial"/>
                <a:cs typeface="Arial"/>
                <a:sym typeface="Arial"/>
              </a:rPr>
              <a:t>Financials</a:t>
            </a:r>
            <a:endParaRPr sz="1700">
              <a:latin typeface="Arial"/>
              <a:ea typeface="Arial"/>
              <a:cs typeface="Arial"/>
              <a:sym typeface="Arial"/>
            </a:endParaRPr>
          </a:p>
          <a:p>
            <a:pPr indent="-336550" lvl="0" marL="457200" rtl="0" algn="l">
              <a:lnSpc>
                <a:spcPct val="100000"/>
              </a:lnSpc>
              <a:spcBef>
                <a:spcPts val="0"/>
              </a:spcBef>
              <a:spcAft>
                <a:spcPts val="0"/>
              </a:spcAft>
              <a:buSzPts val="1700"/>
              <a:buFont typeface="Arial"/>
              <a:buChar char="➢"/>
            </a:pPr>
            <a:r>
              <a:rPr lang="en" sz="1700">
                <a:latin typeface="Arial"/>
                <a:ea typeface="Arial"/>
                <a:cs typeface="Arial"/>
                <a:sym typeface="Arial"/>
              </a:rPr>
              <a:t>Future (Scope) Planned Enhancements</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Our Team</a:t>
            </a:r>
            <a:endParaRPr sz="1700">
              <a:latin typeface="Arial"/>
              <a:ea typeface="Arial"/>
              <a:cs typeface="Arial"/>
              <a:sym typeface="Arial"/>
            </a:endParaRPr>
          </a:p>
        </p:txBody>
      </p:sp>
      <p:pic>
        <p:nvPicPr>
          <p:cNvPr id="150" name="Google Shape;150;p15"/>
          <p:cNvPicPr preferRelativeResize="0"/>
          <p:nvPr/>
        </p:nvPicPr>
        <p:blipFill>
          <a:blip r:embed="rId3">
            <a:alphaModFix/>
          </a:blip>
          <a:stretch>
            <a:fillRect/>
          </a:stretch>
        </p:blipFill>
        <p:spPr>
          <a:xfrm>
            <a:off x="5716975" y="1106150"/>
            <a:ext cx="3274627" cy="27819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1297500" y="317550"/>
            <a:ext cx="7038900" cy="60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Smart City App</a:t>
            </a:r>
            <a:endParaRPr/>
          </a:p>
        </p:txBody>
      </p:sp>
      <p:sp>
        <p:nvSpPr>
          <p:cNvPr id="156" name="Google Shape;156;p16"/>
          <p:cNvSpPr txBox="1"/>
          <p:nvPr>
            <p:ph idx="1" type="body"/>
          </p:nvPr>
        </p:nvSpPr>
        <p:spPr>
          <a:xfrm>
            <a:off x="1010700" y="924450"/>
            <a:ext cx="5653800" cy="38127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FFFFFF"/>
              </a:buClr>
              <a:buSzPts val="1300"/>
              <a:buFont typeface="Arial"/>
              <a:buChar char="●"/>
            </a:pPr>
            <a:r>
              <a:rPr lang="en">
                <a:solidFill>
                  <a:srgbClr val="FFFFFF"/>
                </a:solidFill>
                <a:latin typeface="Arial"/>
                <a:ea typeface="Arial"/>
                <a:cs typeface="Arial"/>
                <a:sym typeface="Arial"/>
              </a:rPr>
              <a:t>SmartApp Inc. app highlights the various features around Shreveport.</a:t>
            </a:r>
            <a:endParaRPr>
              <a:solidFill>
                <a:srgbClr val="FFFFFF"/>
              </a:solidFill>
              <a:latin typeface="Arial"/>
              <a:ea typeface="Arial"/>
              <a:cs typeface="Arial"/>
              <a:sym typeface="Arial"/>
            </a:endParaRPr>
          </a:p>
          <a:p>
            <a:pPr indent="0" lvl="0" marL="457200" rtl="0" algn="l">
              <a:lnSpc>
                <a:spcPct val="115000"/>
              </a:lnSpc>
              <a:spcBef>
                <a:spcPts val="0"/>
              </a:spcBef>
              <a:spcAft>
                <a:spcPts val="0"/>
              </a:spcAft>
              <a:buNone/>
            </a:pPr>
            <a:r>
              <a:t/>
            </a:r>
            <a:endParaRPr>
              <a:solidFill>
                <a:srgbClr val="FFFFFF"/>
              </a:solidFill>
              <a:latin typeface="Arial"/>
              <a:ea typeface="Arial"/>
              <a:cs typeface="Arial"/>
              <a:sym typeface="Arial"/>
            </a:endParaRPr>
          </a:p>
          <a:p>
            <a:pPr indent="-311150" lvl="0" marL="457200" rtl="0" algn="l">
              <a:lnSpc>
                <a:spcPct val="115000"/>
              </a:lnSpc>
              <a:spcBef>
                <a:spcPts val="0"/>
              </a:spcBef>
              <a:spcAft>
                <a:spcPts val="0"/>
              </a:spcAft>
              <a:buClr>
                <a:srgbClr val="FFFFFF"/>
              </a:buClr>
              <a:buSzPts val="1300"/>
              <a:buFont typeface="Arial"/>
              <a:buChar char="●"/>
            </a:pPr>
            <a:r>
              <a:rPr lang="en">
                <a:solidFill>
                  <a:srgbClr val="FFFFFF"/>
                </a:solidFill>
                <a:latin typeface="Arial"/>
                <a:ea typeface="Arial"/>
                <a:cs typeface="Arial"/>
                <a:sym typeface="Arial"/>
              </a:rPr>
              <a:t>We are going to introduce new mobile applications package that includes easy access to</a:t>
            </a:r>
            <a:endParaRPr>
              <a:solidFill>
                <a:srgbClr val="FFFFFF"/>
              </a:solidFill>
              <a:latin typeface="Arial"/>
              <a:ea typeface="Arial"/>
              <a:cs typeface="Arial"/>
              <a:sym typeface="Arial"/>
            </a:endParaRPr>
          </a:p>
          <a:p>
            <a:pPr indent="-298450" lvl="1" marL="914400" rtl="0" algn="l">
              <a:lnSpc>
                <a:spcPct val="115000"/>
              </a:lnSpc>
              <a:spcBef>
                <a:spcPts val="0"/>
              </a:spcBef>
              <a:spcAft>
                <a:spcPts val="0"/>
              </a:spcAft>
              <a:buClr>
                <a:srgbClr val="FFFFFF"/>
              </a:buClr>
              <a:buSzPts val="1100"/>
              <a:buFont typeface="Arial"/>
              <a:buChar char="○"/>
            </a:pPr>
            <a:r>
              <a:rPr lang="en">
                <a:solidFill>
                  <a:srgbClr val="FFFFFF"/>
                </a:solidFill>
                <a:latin typeface="Arial"/>
                <a:ea typeface="Arial"/>
                <a:cs typeface="Arial"/>
                <a:sym typeface="Arial"/>
              </a:rPr>
              <a:t>local city weather and maps</a:t>
            </a:r>
            <a:endParaRPr>
              <a:solidFill>
                <a:srgbClr val="FFFFFF"/>
              </a:solidFill>
              <a:latin typeface="Arial"/>
              <a:ea typeface="Arial"/>
              <a:cs typeface="Arial"/>
              <a:sym typeface="Arial"/>
            </a:endParaRPr>
          </a:p>
          <a:p>
            <a:pPr indent="-298450" lvl="1" marL="914400" rtl="0" algn="l">
              <a:lnSpc>
                <a:spcPct val="115000"/>
              </a:lnSpc>
              <a:spcBef>
                <a:spcPts val="0"/>
              </a:spcBef>
              <a:spcAft>
                <a:spcPts val="0"/>
              </a:spcAft>
              <a:buClr>
                <a:srgbClr val="FFFFFF"/>
              </a:buClr>
              <a:buSzPts val="1100"/>
              <a:buFont typeface="Arial"/>
              <a:buChar char="○"/>
            </a:pPr>
            <a:r>
              <a:rPr lang="en">
                <a:solidFill>
                  <a:srgbClr val="FFFFFF"/>
                </a:solidFill>
                <a:latin typeface="Arial"/>
                <a:ea typeface="Arial"/>
                <a:cs typeface="Arial"/>
                <a:sym typeface="Arial"/>
              </a:rPr>
              <a:t>Hotel and restaurant reservations</a:t>
            </a:r>
            <a:endParaRPr>
              <a:solidFill>
                <a:srgbClr val="FFFFFF"/>
              </a:solidFill>
              <a:latin typeface="Arial"/>
              <a:ea typeface="Arial"/>
              <a:cs typeface="Arial"/>
              <a:sym typeface="Arial"/>
            </a:endParaRPr>
          </a:p>
          <a:p>
            <a:pPr indent="-298450" lvl="1" marL="914400" rtl="0" algn="l">
              <a:lnSpc>
                <a:spcPct val="115000"/>
              </a:lnSpc>
              <a:spcBef>
                <a:spcPts val="0"/>
              </a:spcBef>
              <a:spcAft>
                <a:spcPts val="0"/>
              </a:spcAft>
              <a:buClr>
                <a:srgbClr val="FFFFFF"/>
              </a:buClr>
              <a:buSzPts val="1100"/>
              <a:buFont typeface="Arial"/>
              <a:buChar char="○"/>
            </a:pPr>
            <a:r>
              <a:rPr lang="en">
                <a:solidFill>
                  <a:srgbClr val="FFFFFF"/>
                </a:solidFill>
                <a:latin typeface="Arial"/>
                <a:ea typeface="Arial"/>
                <a:cs typeface="Arial"/>
                <a:sym typeface="Arial"/>
              </a:rPr>
              <a:t>Festivals and Entertainment</a:t>
            </a:r>
            <a:endParaRPr>
              <a:solidFill>
                <a:srgbClr val="FFFFFF"/>
              </a:solidFill>
              <a:latin typeface="Arial"/>
              <a:ea typeface="Arial"/>
              <a:cs typeface="Arial"/>
              <a:sym typeface="Arial"/>
            </a:endParaRPr>
          </a:p>
          <a:p>
            <a:pPr indent="-298450" lvl="1" marL="914400" rtl="0" algn="l">
              <a:lnSpc>
                <a:spcPct val="115000"/>
              </a:lnSpc>
              <a:spcBef>
                <a:spcPts val="0"/>
              </a:spcBef>
              <a:spcAft>
                <a:spcPts val="0"/>
              </a:spcAft>
              <a:buClr>
                <a:srgbClr val="FFFFFF"/>
              </a:buClr>
              <a:buSzPts val="1100"/>
              <a:buFont typeface="Arial"/>
              <a:buChar char="○"/>
            </a:pPr>
            <a:r>
              <a:rPr lang="en">
                <a:solidFill>
                  <a:srgbClr val="FFFFFF"/>
                </a:solidFill>
                <a:latin typeface="Arial"/>
                <a:ea typeface="Arial"/>
                <a:cs typeface="Arial"/>
                <a:sym typeface="Arial"/>
              </a:rPr>
              <a:t>Sign up for newsletters</a:t>
            </a:r>
            <a:endParaRPr>
              <a:solidFill>
                <a:srgbClr val="FFFFFF"/>
              </a:solidFill>
              <a:latin typeface="Arial"/>
              <a:ea typeface="Arial"/>
              <a:cs typeface="Arial"/>
              <a:sym typeface="Arial"/>
            </a:endParaRPr>
          </a:p>
          <a:p>
            <a:pPr indent="457200" lvl="0" marL="0" rtl="0" algn="l">
              <a:lnSpc>
                <a:spcPct val="110000"/>
              </a:lnSpc>
              <a:spcBef>
                <a:spcPts val="0"/>
              </a:spcBef>
              <a:spcAft>
                <a:spcPts val="0"/>
              </a:spcAft>
              <a:buNone/>
            </a:pPr>
            <a:r>
              <a:t/>
            </a:r>
            <a:endParaRPr>
              <a:solidFill>
                <a:srgbClr val="FFFFFF"/>
              </a:solidFill>
              <a:latin typeface="Arial"/>
              <a:ea typeface="Arial"/>
              <a:cs typeface="Arial"/>
              <a:sym typeface="Arial"/>
            </a:endParaRPr>
          </a:p>
          <a:p>
            <a:pPr indent="-311150" lvl="0" marL="457200" rtl="0" algn="l">
              <a:lnSpc>
                <a:spcPct val="115000"/>
              </a:lnSpc>
              <a:spcBef>
                <a:spcPts val="0"/>
              </a:spcBef>
              <a:spcAft>
                <a:spcPts val="0"/>
              </a:spcAft>
              <a:buClr>
                <a:srgbClr val="FFFFFF"/>
              </a:buClr>
              <a:buSzPts val="1300"/>
              <a:buFont typeface="Arial"/>
              <a:buChar char="●"/>
            </a:pPr>
            <a:r>
              <a:rPr lang="en">
                <a:solidFill>
                  <a:srgbClr val="FFFFFF"/>
                </a:solidFill>
                <a:latin typeface="Arial"/>
                <a:ea typeface="Arial"/>
                <a:cs typeface="Arial"/>
                <a:sym typeface="Arial"/>
              </a:rPr>
              <a:t>The new mobile apps package will be introduced in the United States and will mainly target tourists along with ordinary individuals that have smart phones, personal digital assistants, tablets, and other smart gadgets.</a:t>
            </a:r>
            <a:endParaRPr>
              <a:solidFill>
                <a:srgbClr val="FFFFFF"/>
              </a:solidFill>
              <a:latin typeface="Arial"/>
              <a:ea typeface="Arial"/>
              <a:cs typeface="Arial"/>
              <a:sym typeface="Arial"/>
            </a:endParaRPr>
          </a:p>
          <a:p>
            <a:pPr indent="0" lvl="0" marL="457200" rtl="0" algn="l">
              <a:lnSpc>
                <a:spcPct val="115000"/>
              </a:lnSpc>
              <a:spcBef>
                <a:spcPts val="0"/>
              </a:spcBef>
              <a:spcAft>
                <a:spcPts val="0"/>
              </a:spcAft>
              <a:buNone/>
            </a:pPr>
            <a:r>
              <a:t/>
            </a:r>
            <a:endParaRPr>
              <a:solidFill>
                <a:srgbClr val="FFFFFF"/>
              </a:solidFill>
              <a:latin typeface="Arial"/>
              <a:ea typeface="Arial"/>
              <a:cs typeface="Arial"/>
              <a:sym typeface="Arial"/>
            </a:endParaRPr>
          </a:p>
          <a:p>
            <a:pPr indent="-311150" lvl="0" marL="457200" rtl="0" algn="l">
              <a:lnSpc>
                <a:spcPct val="115000"/>
              </a:lnSpc>
              <a:spcBef>
                <a:spcPts val="0"/>
              </a:spcBef>
              <a:spcAft>
                <a:spcPts val="0"/>
              </a:spcAft>
              <a:buClr>
                <a:srgbClr val="FFFFFF"/>
              </a:buClr>
              <a:buSzPts val="1300"/>
              <a:buFont typeface="Arial"/>
              <a:buChar char="●"/>
            </a:pPr>
            <a:r>
              <a:rPr lang="en">
                <a:solidFill>
                  <a:srgbClr val="FFFFFF"/>
                </a:solidFill>
                <a:latin typeface="Arial"/>
                <a:ea typeface="Arial"/>
                <a:cs typeface="Arial"/>
                <a:sym typeface="Arial"/>
              </a:rPr>
              <a:t>This proposal presents a comprehensive marketing plan for this mobile app. </a:t>
            </a:r>
            <a:endParaRPr>
              <a:latin typeface="Arial"/>
              <a:ea typeface="Arial"/>
              <a:cs typeface="Arial"/>
              <a:sym typeface="Arial"/>
            </a:endParaRPr>
          </a:p>
        </p:txBody>
      </p:sp>
      <p:pic>
        <p:nvPicPr>
          <p:cNvPr id="157" name="Google Shape;157;p16"/>
          <p:cNvPicPr preferRelativeResize="0"/>
          <p:nvPr/>
        </p:nvPicPr>
        <p:blipFill>
          <a:blip r:embed="rId3">
            <a:alphaModFix/>
          </a:blip>
          <a:stretch>
            <a:fillRect/>
          </a:stretch>
        </p:blipFill>
        <p:spPr>
          <a:xfrm>
            <a:off x="6633425" y="1368100"/>
            <a:ext cx="2407300" cy="2407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Problems addressed </a:t>
            </a:r>
            <a:endParaRPr/>
          </a:p>
        </p:txBody>
      </p:sp>
      <p:grpSp>
        <p:nvGrpSpPr>
          <p:cNvPr id="163" name="Google Shape;163;p17"/>
          <p:cNvGrpSpPr/>
          <p:nvPr/>
        </p:nvGrpSpPr>
        <p:grpSpPr>
          <a:xfrm>
            <a:off x="431925" y="1304875"/>
            <a:ext cx="2628925" cy="3416400"/>
            <a:chOff x="431925" y="1304875"/>
            <a:chExt cx="2628925" cy="3416400"/>
          </a:xfrm>
        </p:grpSpPr>
        <p:sp>
          <p:nvSpPr>
            <p:cNvPr id="164" name="Google Shape;164;p17"/>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idx="4294967295" type="body"/>
          </p:nvPr>
        </p:nvSpPr>
        <p:spPr>
          <a:xfrm>
            <a:off x="506425" y="1304875"/>
            <a:ext cx="2494500" cy="461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Arial"/>
                <a:ea typeface="Arial"/>
                <a:cs typeface="Arial"/>
                <a:sym typeface="Arial"/>
              </a:rPr>
              <a:t># </a:t>
            </a:r>
            <a:r>
              <a:rPr lang="en">
                <a:solidFill>
                  <a:schemeClr val="lt1"/>
                </a:solidFill>
                <a:latin typeface="Arial"/>
                <a:ea typeface="Arial"/>
                <a:cs typeface="Arial"/>
                <a:sym typeface="Arial"/>
              </a:rPr>
              <a:t>1</a:t>
            </a:r>
            <a:r>
              <a:rPr lang="en">
                <a:latin typeface="Arial"/>
                <a:ea typeface="Arial"/>
                <a:cs typeface="Arial"/>
                <a:sym typeface="Arial"/>
              </a:rPr>
              <a:t> Connectivity</a:t>
            </a:r>
            <a:endParaRPr>
              <a:solidFill>
                <a:schemeClr val="lt1"/>
              </a:solidFill>
              <a:latin typeface="Arial"/>
              <a:ea typeface="Arial"/>
              <a:cs typeface="Arial"/>
              <a:sym typeface="Arial"/>
            </a:endParaRPr>
          </a:p>
        </p:txBody>
      </p:sp>
      <p:sp>
        <p:nvSpPr>
          <p:cNvPr id="167" name="Google Shape;167;p17"/>
          <p:cNvSpPr txBox="1"/>
          <p:nvPr>
            <p:ph idx="4294967295" type="body"/>
          </p:nvPr>
        </p:nvSpPr>
        <p:spPr>
          <a:xfrm>
            <a:off x="508325" y="1850300"/>
            <a:ext cx="2478600" cy="279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latin typeface="Arial"/>
                <a:ea typeface="Arial"/>
                <a:cs typeface="Arial"/>
                <a:sym typeface="Arial"/>
              </a:rPr>
              <a:t>Tourists often have trouble accessing all the </a:t>
            </a:r>
            <a:r>
              <a:rPr lang="en" sz="1600">
                <a:latin typeface="Arial"/>
                <a:ea typeface="Arial"/>
                <a:cs typeface="Arial"/>
                <a:sym typeface="Arial"/>
              </a:rPr>
              <a:t>relevant</a:t>
            </a:r>
            <a:r>
              <a:rPr lang="en" sz="1600">
                <a:latin typeface="Arial"/>
                <a:ea typeface="Arial"/>
                <a:cs typeface="Arial"/>
                <a:sym typeface="Arial"/>
              </a:rPr>
              <a:t> information at the same time about the </a:t>
            </a:r>
            <a:r>
              <a:rPr lang="en" sz="1600">
                <a:latin typeface="Arial"/>
                <a:ea typeface="Arial"/>
                <a:cs typeface="Arial"/>
                <a:sym typeface="Arial"/>
              </a:rPr>
              <a:t>location</a:t>
            </a:r>
            <a:r>
              <a:rPr lang="en" sz="1600">
                <a:latin typeface="Arial"/>
                <a:ea typeface="Arial"/>
                <a:cs typeface="Arial"/>
                <a:sym typeface="Arial"/>
              </a:rPr>
              <a:t> they are visiting.</a:t>
            </a:r>
            <a:endParaRPr sz="1600">
              <a:latin typeface="Arial"/>
              <a:ea typeface="Arial"/>
              <a:cs typeface="Arial"/>
              <a:sym typeface="Arial"/>
            </a:endParaRPr>
          </a:p>
        </p:txBody>
      </p:sp>
      <p:grpSp>
        <p:nvGrpSpPr>
          <p:cNvPr id="168" name="Google Shape;168;p17"/>
          <p:cNvGrpSpPr/>
          <p:nvPr/>
        </p:nvGrpSpPr>
        <p:grpSpPr>
          <a:xfrm>
            <a:off x="3320450" y="1304875"/>
            <a:ext cx="2632500" cy="3416400"/>
            <a:chOff x="3320450" y="1304875"/>
            <a:chExt cx="2632500" cy="3416400"/>
          </a:xfrm>
        </p:grpSpPr>
        <p:sp>
          <p:nvSpPr>
            <p:cNvPr id="169" name="Google Shape;169;p17"/>
            <p:cNvSpPr txBox="1"/>
            <p:nvPr/>
          </p:nvSpPr>
          <p:spPr>
            <a:xfrm>
              <a:off x="3324050"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7"/>
            <p:cNvSpPr/>
            <p:nvPr/>
          </p:nvSpPr>
          <p:spPr>
            <a:xfrm>
              <a:off x="33204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17"/>
          <p:cNvSpPr txBox="1"/>
          <p:nvPr>
            <p:ph idx="4294967295" type="body"/>
          </p:nvPr>
        </p:nvSpPr>
        <p:spPr>
          <a:xfrm>
            <a:off x="3286563" y="1304875"/>
            <a:ext cx="2494500" cy="461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latin typeface="Arial"/>
                <a:ea typeface="Arial"/>
                <a:cs typeface="Arial"/>
                <a:sym typeface="Arial"/>
              </a:rPr>
              <a:t>#  2 Providing Local info/</a:t>
            </a:r>
            <a:r>
              <a:rPr lang="en">
                <a:latin typeface="Arial"/>
                <a:ea typeface="Arial"/>
                <a:cs typeface="Arial"/>
                <a:sym typeface="Arial"/>
              </a:rPr>
              <a:t>deals</a:t>
            </a:r>
            <a:endParaRPr>
              <a:solidFill>
                <a:schemeClr val="lt1"/>
              </a:solidFill>
              <a:latin typeface="Arial"/>
              <a:ea typeface="Arial"/>
              <a:cs typeface="Arial"/>
              <a:sym typeface="Arial"/>
            </a:endParaRPr>
          </a:p>
        </p:txBody>
      </p:sp>
      <p:sp>
        <p:nvSpPr>
          <p:cNvPr id="172" name="Google Shape;172;p17"/>
          <p:cNvSpPr txBox="1"/>
          <p:nvPr>
            <p:ph idx="4294967295" type="body"/>
          </p:nvPr>
        </p:nvSpPr>
        <p:spPr>
          <a:xfrm>
            <a:off x="3396775" y="1850300"/>
            <a:ext cx="2478600" cy="279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latin typeface="Arial"/>
                <a:ea typeface="Arial"/>
                <a:cs typeface="Arial"/>
                <a:sym typeface="Arial"/>
              </a:rPr>
              <a:t>Most tourists want reliable and inexpensive deals for hotels, restaurants and places to visit.</a:t>
            </a:r>
            <a:endParaRPr sz="1600">
              <a:latin typeface="Arial"/>
              <a:ea typeface="Arial"/>
              <a:cs typeface="Arial"/>
              <a:sym typeface="Arial"/>
            </a:endParaRPr>
          </a:p>
        </p:txBody>
      </p:sp>
      <p:grpSp>
        <p:nvGrpSpPr>
          <p:cNvPr id="173" name="Google Shape;173;p17"/>
          <p:cNvGrpSpPr/>
          <p:nvPr/>
        </p:nvGrpSpPr>
        <p:grpSpPr>
          <a:xfrm>
            <a:off x="6212550" y="1304875"/>
            <a:ext cx="2632500" cy="3416400"/>
            <a:chOff x="6212550" y="1304875"/>
            <a:chExt cx="2632500" cy="3416400"/>
          </a:xfrm>
        </p:grpSpPr>
        <p:sp>
          <p:nvSpPr>
            <p:cNvPr id="174" name="Google Shape;174;p17"/>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7"/>
            <p:cNvSpPr txBox="1"/>
            <p:nvPr/>
          </p:nvSpPr>
          <p:spPr>
            <a:xfrm>
              <a:off x="6212550" y="1304875"/>
              <a:ext cx="26325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17"/>
          <p:cNvSpPr txBox="1"/>
          <p:nvPr>
            <p:ph idx="4294967295" type="body"/>
          </p:nvPr>
        </p:nvSpPr>
        <p:spPr>
          <a:xfrm>
            <a:off x="6109650" y="1348375"/>
            <a:ext cx="2838300" cy="4614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lang="en">
                <a:latin typeface="Arial"/>
                <a:ea typeface="Arial"/>
                <a:cs typeface="Arial"/>
                <a:sym typeface="Arial"/>
              </a:rPr>
              <a:t># </a:t>
            </a:r>
            <a:r>
              <a:rPr lang="en">
                <a:solidFill>
                  <a:schemeClr val="lt1"/>
                </a:solidFill>
                <a:latin typeface="Arial"/>
                <a:ea typeface="Arial"/>
                <a:cs typeface="Arial"/>
                <a:sym typeface="Arial"/>
              </a:rPr>
              <a:t>3 Planning for weather/time constraints</a:t>
            </a:r>
            <a:endParaRPr>
              <a:solidFill>
                <a:schemeClr val="lt1"/>
              </a:solidFill>
              <a:latin typeface="Arial"/>
              <a:ea typeface="Arial"/>
              <a:cs typeface="Arial"/>
              <a:sym typeface="Arial"/>
            </a:endParaRPr>
          </a:p>
        </p:txBody>
      </p:sp>
      <p:sp>
        <p:nvSpPr>
          <p:cNvPr id="177" name="Google Shape;177;p17"/>
          <p:cNvSpPr txBox="1"/>
          <p:nvPr>
            <p:ph idx="4294967295" type="body"/>
          </p:nvPr>
        </p:nvSpPr>
        <p:spPr>
          <a:xfrm>
            <a:off x="6286400" y="1850300"/>
            <a:ext cx="2478600" cy="279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latin typeface="Arial"/>
                <a:ea typeface="Arial"/>
                <a:cs typeface="Arial"/>
                <a:sym typeface="Arial"/>
              </a:rPr>
              <a:t>Tourist have a limited  time frame in which they can explore most of the destinations they are exploring. </a:t>
            </a:r>
            <a:endParaRPr sz="16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8"/>
          <p:cNvSpPr txBox="1"/>
          <p:nvPr>
            <p:ph type="title"/>
          </p:nvPr>
        </p:nvSpPr>
        <p:spPr>
          <a:xfrm>
            <a:off x="1297500" y="393750"/>
            <a:ext cx="6788100" cy="911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rial"/>
                <a:ea typeface="Arial"/>
                <a:cs typeface="Arial"/>
                <a:sym typeface="Arial"/>
              </a:rPr>
              <a:t>Solution addressed by the Shreveport Smart City App</a:t>
            </a:r>
            <a:endParaRPr>
              <a:latin typeface="Arial"/>
              <a:ea typeface="Arial"/>
              <a:cs typeface="Arial"/>
              <a:sym typeface="Arial"/>
            </a:endParaRPr>
          </a:p>
        </p:txBody>
      </p:sp>
      <p:grpSp>
        <p:nvGrpSpPr>
          <p:cNvPr id="183" name="Google Shape;183;p18"/>
          <p:cNvGrpSpPr/>
          <p:nvPr/>
        </p:nvGrpSpPr>
        <p:grpSpPr>
          <a:xfrm>
            <a:off x="372000" y="1304875"/>
            <a:ext cx="2628925" cy="3416400"/>
            <a:chOff x="431925" y="1304875"/>
            <a:chExt cx="2628925" cy="3416400"/>
          </a:xfrm>
        </p:grpSpPr>
        <p:sp>
          <p:nvSpPr>
            <p:cNvPr id="184" name="Google Shape;184;p18"/>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8"/>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 name="Google Shape;186;p18"/>
          <p:cNvSpPr txBox="1"/>
          <p:nvPr>
            <p:ph idx="1" type="body"/>
          </p:nvPr>
        </p:nvSpPr>
        <p:spPr>
          <a:xfrm>
            <a:off x="1237800" y="1479950"/>
            <a:ext cx="4706400" cy="30531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SzPts val="1600"/>
              <a:buFont typeface="Arial"/>
              <a:buChar char="●"/>
            </a:pPr>
            <a:r>
              <a:rPr lang="en" sz="1600">
                <a:latin typeface="Arial"/>
                <a:ea typeface="Arial"/>
                <a:cs typeface="Arial"/>
                <a:sym typeface="Arial"/>
              </a:rPr>
              <a:t>Invites tourists to visit the local area.</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Shows the tourist/newcomer the safest areas to play in while on their holiday.</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Brings business to the local Community</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User friendly for anyone interested to explore the city. </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Gives detailed information to area newcomers/tourists to plan their trips to Shreveport and the surrounding towns.</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 sz="1600">
                <a:latin typeface="Arial"/>
                <a:ea typeface="Arial"/>
                <a:cs typeface="Arial"/>
                <a:sym typeface="Arial"/>
              </a:rPr>
              <a:t>Presents 7 day local weather to plan for their stay.</a:t>
            </a:r>
            <a:endParaRPr sz="1600">
              <a:latin typeface="Arial"/>
              <a:ea typeface="Arial"/>
              <a:cs typeface="Arial"/>
              <a:sym typeface="Arial"/>
            </a:endParaRPr>
          </a:p>
        </p:txBody>
      </p:sp>
      <p:grpSp>
        <p:nvGrpSpPr>
          <p:cNvPr id="187" name="Google Shape;187;p18"/>
          <p:cNvGrpSpPr/>
          <p:nvPr/>
        </p:nvGrpSpPr>
        <p:grpSpPr>
          <a:xfrm>
            <a:off x="6212550" y="1304875"/>
            <a:ext cx="2632500" cy="3416400"/>
            <a:chOff x="6212550" y="1304875"/>
            <a:chExt cx="2632500" cy="3416400"/>
          </a:xfrm>
        </p:grpSpPr>
        <p:sp>
          <p:nvSpPr>
            <p:cNvPr id="188" name="Google Shape;188;p18"/>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8"/>
            <p:cNvSpPr txBox="1"/>
            <p:nvPr/>
          </p:nvSpPr>
          <p:spPr>
            <a:xfrm>
              <a:off x="6212550" y="1304875"/>
              <a:ext cx="26325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0" name="Google Shape;190;p18"/>
          <p:cNvPicPr preferRelativeResize="0"/>
          <p:nvPr/>
        </p:nvPicPr>
        <p:blipFill>
          <a:blip r:embed="rId3">
            <a:alphaModFix/>
          </a:blip>
          <a:stretch>
            <a:fillRect/>
          </a:stretch>
        </p:blipFill>
        <p:spPr>
          <a:xfrm>
            <a:off x="6074057" y="1463376"/>
            <a:ext cx="2095216" cy="279479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9"/>
          <p:cNvSpPr txBox="1"/>
          <p:nvPr/>
        </p:nvSpPr>
        <p:spPr>
          <a:xfrm>
            <a:off x="4162825" y="2061400"/>
            <a:ext cx="5763900" cy="67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196" name="Google Shape;196;p19"/>
          <p:cNvPicPr preferRelativeResize="0"/>
          <p:nvPr/>
        </p:nvPicPr>
        <p:blipFill>
          <a:blip r:embed="rId3">
            <a:alphaModFix/>
          </a:blip>
          <a:stretch>
            <a:fillRect/>
          </a:stretch>
        </p:blipFill>
        <p:spPr>
          <a:xfrm>
            <a:off x="381000" y="152400"/>
            <a:ext cx="8415649" cy="4883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0"/>
          <p:cNvSpPr txBox="1"/>
          <p:nvPr>
            <p:ph type="title"/>
          </p:nvPr>
        </p:nvSpPr>
        <p:spPr>
          <a:xfrm>
            <a:off x="1297500" y="393750"/>
            <a:ext cx="6798000" cy="10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460">
                <a:latin typeface="Arial"/>
                <a:ea typeface="Arial"/>
                <a:cs typeface="Arial"/>
                <a:sym typeface="Arial"/>
              </a:rPr>
              <a:t>Project objective/Scope of the Shreveport Smart City App</a:t>
            </a:r>
            <a:endParaRPr b="1" sz="2460">
              <a:latin typeface="Arial"/>
              <a:ea typeface="Arial"/>
              <a:cs typeface="Arial"/>
              <a:sym typeface="Arial"/>
            </a:endParaRPr>
          </a:p>
        </p:txBody>
      </p:sp>
      <p:sp>
        <p:nvSpPr>
          <p:cNvPr id="202" name="Google Shape;202;p20"/>
          <p:cNvSpPr txBox="1"/>
          <p:nvPr>
            <p:ph idx="1" type="body"/>
          </p:nvPr>
        </p:nvSpPr>
        <p:spPr>
          <a:xfrm>
            <a:off x="1297500" y="1743950"/>
            <a:ext cx="5927400" cy="2415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800">
                <a:latin typeface="Arial"/>
                <a:ea typeface="Arial"/>
                <a:cs typeface="Arial"/>
                <a:sym typeface="Arial"/>
              </a:rPr>
              <a:t>The objective for this project is to create a Shreveport Smart City App that highlights the various information around Shreveport.  It displays the weather, dangerous areas to avoid for tourists/newcomers, available good hotels, restaurants, activities and entertainment.</a:t>
            </a:r>
            <a:endParaRPr sz="1800">
              <a:latin typeface="Arial"/>
              <a:ea typeface="Arial"/>
              <a:cs typeface="Arial"/>
              <a:sym typeface="Arial"/>
            </a:endParaRPr>
          </a:p>
          <a:p>
            <a:pPr indent="0" lvl="0" marL="0" rtl="0" algn="l">
              <a:spcBef>
                <a:spcPts val="0"/>
              </a:spcBef>
              <a:spcAft>
                <a:spcPts val="1200"/>
              </a:spcAft>
              <a:buNone/>
            </a:pPr>
            <a:r>
              <a:t/>
            </a:r>
            <a:endParaRPr sz="1800">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1"/>
          <p:cNvSpPr txBox="1"/>
          <p:nvPr>
            <p:ph type="title"/>
          </p:nvPr>
        </p:nvSpPr>
        <p:spPr>
          <a:xfrm>
            <a:off x="1297500" y="393750"/>
            <a:ext cx="4756500" cy="55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Arial"/>
                <a:ea typeface="Arial"/>
                <a:cs typeface="Arial"/>
                <a:sym typeface="Arial"/>
              </a:rPr>
              <a:t>SWOT Analysis</a:t>
            </a:r>
            <a:endParaRPr>
              <a:latin typeface="Arial"/>
              <a:ea typeface="Arial"/>
              <a:cs typeface="Arial"/>
              <a:sym typeface="Arial"/>
            </a:endParaRPr>
          </a:p>
        </p:txBody>
      </p:sp>
      <p:sp>
        <p:nvSpPr>
          <p:cNvPr id="208" name="Google Shape;208;p21"/>
          <p:cNvSpPr txBox="1"/>
          <p:nvPr>
            <p:ph idx="1" type="body"/>
          </p:nvPr>
        </p:nvSpPr>
        <p:spPr>
          <a:xfrm>
            <a:off x="1018500" y="1217000"/>
            <a:ext cx="4920600" cy="32577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Font typeface="Arial"/>
              <a:buChar char="★"/>
            </a:pPr>
            <a:r>
              <a:rPr lang="en" sz="1700">
                <a:latin typeface="Arial"/>
                <a:ea typeface="Arial"/>
                <a:cs typeface="Arial"/>
                <a:sym typeface="Arial"/>
              </a:rPr>
              <a:t>Strengths</a:t>
            </a:r>
            <a:r>
              <a:rPr lang="en" sz="1700">
                <a:latin typeface="Arial"/>
                <a:ea typeface="Arial"/>
                <a:cs typeface="Arial"/>
                <a:sym typeface="Arial"/>
              </a:rPr>
              <a:t>: Reasonable price, Wide variety of features on a click of a button.</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Weakness:  Turn down in the economy, start-up cost</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Opportunity: Benefit to local businesses</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en" sz="1700">
                <a:latin typeface="Arial"/>
                <a:ea typeface="Arial"/>
                <a:cs typeface="Arial"/>
                <a:sym typeface="Arial"/>
              </a:rPr>
              <a:t>Threats: Google apps</a:t>
            </a:r>
            <a:endParaRPr sz="1700">
              <a:latin typeface="Arial"/>
              <a:ea typeface="Arial"/>
              <a:cs typeface="Arial"/>
              <a:sym typeface="Arial"/>
            </a:endParaRPr>
          </a:p>
        </p:txBody>
      </p:sp>
      <p:pic>
        <p:nvPicPr>
          <p:cNvPr id="209" name="Google Shape;209;p21"/>
          <p:cNvPicPr preferRelativeResize="0"/>
          <p:nvPr/>
        </p:nvPicPr>
        <p:blipFill>
          <a:blip r:embed="rId3">
            <a:alphaModFix/>
          </a:blip>
          <a:stretch>
            <a:fillRect/>
          </a:stretch>
        </p:blipFill>
        <p:spPr>
          <a:xfrm>
            <a:off x="5939200" y="1603200"/>
            <a:ext cx="2953800" cy="18276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